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345" r:id="rId3"/>
    <p:sldId id="300" r:id="rId4"/>
    <p:sldId id="400" r:id="rId5"/>
    <p:sldId id="401" r:id="rId6"/>
    <p:sldId id="279" r:id="rId7"/>
  </p:sldIdLst>
  <p:sldSz cx="9144000" cy="6858000" type="screen4x3"/>
  <p:notesSz cx="6858000" cy="9144000"/>
  <p:custShowLst>
    <p:custShow name="Theology" id="0">
      <p:sldLst/>
    </p:custShow>
    <p:custShow name="Liturgy" id="1">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FFCC00"/>
    <a:srgbClr val="00CC00"/>
    <a:srgbClr val="4CB82E"/>
    <a:srgbClr val="66FF33"/>
    <a:srgbClr val="B818A5"/>
    <a:srgbClr val="FFFF00"/>
    <a:srgbClr val="33CC33"/>
    <a:srgbClr val="339933"/>
    <a:srgbClr val="FFFF66"/>
    <a:srgbClr val="99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3" autoAdjust="0"/>
    <p:restoredTop sz="94660" autoAdjust="0"/>
  </p:normalViewPr>
  <p:slideViewPr>
    <p:cSldViewPr>
      <p:cViewPr>
        <p:scale>
          <a:sx n="70" d="100"/>
          <a:sy n="70" d="100"/>
        </p:scale>
        <p:origin x="-1152" y="-2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1772"/>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679AD8-290B-4819-9CA4-4EA09AFFF467}" type="datetimeFigureOut">
              <a:rPr lang="en-US" smtClean="0"/>
              <a:pPr/>
              <a:t>11/2/2011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DF2EE2-DF92-48E5-8DB4-78D7C1D712E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Quickly show the process that got us here via General Convention resolutions and the SCLM’s charge and work on C-056.</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Quickly show the process that got us here via General Convention resolutions and the SCLM’s charge and work on C-056.</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Quickly show the process that got us here via General Convention resolutions and the SCLM’s charge and work on C-056.</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spcBef>
                <a:spcPts val="0"/>
              </a:spcBef>
              <a:spcAft>
                <a:spcPts val="0"/>
              </a:spcAft>
              <a:defRPr/>
            </a:pPr>
            <a:r>
              <a:rPr lang="en-US" dirty="0" smtClean="0"/>
              <a:t>Ask participants to briefly review the SCLM document, </a:t>
            </a:r>
            <a:r>
              <a:rPr lang="en-US" i="1" dirty="0" smtClean="0"/>
              <a:t>Principles for Evaluating Liturgical Materials</a:t>
            </a:r>
            <a:r>
              <a:rPr lang="en-US" dirty="0" smtClean="0"/>
              <a:t> and then to reflect upon an Episcopal liturgy (such as a wedding, blessing, baptism or Eucharist) they have recently attended or that is particularly memorable, using this question: </a:t>
            </a:r>
          </a:p>
          <a:p>
            <a:pPr fontAlgn="auto">
              <a:spcBef>
                <a:spcPts val="0"/>
              </a:spcBef>
              <a:spcAft>
                <a:spcPts val="0"/>
              </a:spcAft>
              <a:defRPr/>
            </a:pPr>
            <a:endParaRPr lang="en-US" dirty="0" smtClean="0"/>
          </a:p>
          <a:p>
            <a:pPr marL="228600" indent="-228600" fontAlgn="auto">
              <a:spcBef>
                <a:spcPts val="0"/>
              </a:spcBef>
              <a:spcAft>
                <a:spcPts val="0"/>
              </a:spcAft>
              <a:buFont typeface="+mj-lt"/>
              <a:buAutoNum type="arabicPeriod"/>
              <a:defRPr/>
            </a:pPr>
            <a:r>
              <a:rPr lang="en-US" dirty="0" smtClean="0"/>
              <a:t>What was it about the liturgy that was most memorable or that has remained with you to this day?  Do any of the “qualities” noted in the SCLM document show up for you?</a:t>
            </a:r>
          </a:p>
          <a:p>
            <a:pPr marL="228600" indent="-228600" fontAlgn="auto">
              <a:spcBef>
                <a:spcPts val="0"/>
              </a:spcBef>
              <a:spcAft>
                <a:spcPts val="0"/>
              </a:spcAft>
              <a:buFont typeface="+mj-lt"/>
              <a:buAutoNum type="arabicPeriod"/>
              <a:defRPr/>
            </a:pPr>
            <a:endParaRPr lang="en-US" dirty="0" smtClean="0"/>
          </a:p>
          <a:p>
            <a:pPr marL="228600" indent="-228600" fontAlgn="auto">
              <a:spcBef>
                <a:spcPts val="0"/>
              </a:spcBef>
              <a:spcAft>
                <a:spcPts val="0"/>
              </a:spcAft>
              <a:buFont typeface="+mj-lt"/>
              <a:buAutoNum type="arabicPeriod"/>
              <a:defRPr/>
            </a:pPr>
            <a:r>
              <a:rPr lang="en-US" dirty="0" smtClean="0"/>
              <a:t>Then ask:  Might such qualities also be present in a liturgy for blessing of a same-gender relationship?</a:t>
            </a:r>
          </a:p>
        </p:txBody>
      </p:sp>
      <p:sp>
        <p:nvSpPr>
          <p:cNvPr id="4" name="Slide Number Placeholder 3"/>
          <p:cNvSpPr>
            <a:spLocks noGrp="1"/>
          </p:cNvSpPr>
          <p:nvPr>
            <p:ph type="sldNum" sz="quarter" idx="10"/>
          </p:nvPr>
        </p:nvSpPr>
        <p:spPr/>
        <p:txBody>
          <a:bodyPr/>
          <a:lstStyle/>
          <a:p>
            <a:fld id="{E5DF2EE2-DF92-48E5-8DB4-78D7C1D712E9}"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Wrap up the exercise and invite members to jot down and give to the Deputation a list of the two or three most important things they learned from the conversation.  Let them know that you will share that information with the SCLM as part of the ongoing open process leading to General Convention.   Direct them to the SCLM website for further study.</a:t>
            </a:r>
          </a:p>
          <a:p>
            <a:endParaRPr lang="en-US" dirty="0"/>
          </a:p>
        </p:txBody>
      </p:sp>
      <p:sp>
        <p:nvSpPr>
          <p:cNvPr id="4" name="Slide Number Placeholder 3"/>
          <p:cNvSpPr>
            <a:spLocks noGrp="1"/>
          </p:cNvSpPr>
          <p:nvPr>
            <p:ph type="sldNum" sz="quarter" idx="10"/>
          </p:nvPr>
        </p:nvSpPr>
        <p:spPr/>
        <p:txBody>
          <a:bodyPr/>
          <a:lstStyle/>
          <a:p>
            <a:fld id="{E5DF2EE2-DF92-48E5-8DB4-78D7C1D712E9}"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effectLst/>
                <a:latin typeface="Tahoma" pitchFamily="34" charset="0"/>
                <a:cs typeface="Tahoma"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ahoma" pitchFamily="34" charset="0"/>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cxnSp>
        <p:nvCxnSpPr>
          <p:cNvPr id="17" name="Straight Connector 16"/>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18" name="Picture 17" descr="Dove Pantone 193.jpg"/>
          <p:cNvPicPr>
            <a:picLocks noChangeAspect="1"/>
          </p:cNvPicPr>
          <p:nvPr userDrawn="1"/>
        </p:nvPicPr>
        <p:blipFill>
          <a:blip r:embed="rId2" cstate="print"/>
          <a:stretch>
            <a:fillRect/>
          </a:stretch>
        </p:blipFill>
        <p:spPr>
          <a:xfrm>
            <a:off x="447017" y="5791200"/>
            <a:ext cx="619783" cy="762000"/>
          </a:xfrm>
          <a:prstGeom prst="rect">
            <a:avLst/>
          </a:prstGeom>
        </p:spPr>
      </p:pic>
      <p:pic>
        <p:nvPicPr>
          <p:cNvPr id="19" name="Picture 18" descr="episcopal-church-logo-72dpi - from Church Office.jpg"/>
          <p:cNvPicPr>
            <a:picLocks noChangeAspect="1"/>
          </p:cNvPicPr>
          <p:nvPr userDrawn="1"/>
        </p:nvPicPr>
        <p:blipFill>
          <a:blip r:embed="rId3" cstate="print"/>
          <a:srcRect l="41666" t="67583" r="41667" b="1648"/>
          <a:stretch>
            <a:fillRect/>
          </a:stretch>
        </p:blipFill>
        <p:spPr>
          <a:xfrm>
            <a:off x="8109857" y="5791200"/>
            <a:ext cx="653143" cy="762000"/>
          </a:xfrm>
          <a:prstGeom prst="rect">
            <a:avLst/>
          </a:prstGeom>
        </p:spPr>
      </p:pic>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en-US" dirty="0">
                <a:effectLst/>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Tahoma" pitchFamily="34" charset="0"/>
                <a:cs typeface="Tahoma" pitchFamily="34" charset="0"/>
              </a:defRPr>
            </a:lvl1pPr>
            <a:lvl2pPr>
              <a:defRPr>
                <a:latin typeface="Tahoma" pitchFamily="34" charset="0"/>
                <a:cs typeface="Tahoma" pitchFamily="34" charset="0"/>
              </a:defRPr>
            </a:lvl2pPr>
            <a:lvl3pPr>
              <a:defRPr>
                <a:latin typeface="Tahoma" pitchFamily="34" charset="0"/>
                <a:cs typeface="Tahoma" pitchFamily="34" charset="0"/>
              </a:defRPr>
            </a:lvl3pPr>
            <a:lvl4pPr>
              <a:defRPr>
                <a:latin typeface="Tahoma" pitchFamily="34" charset="0"/>
                <a:cs typeface="Tahoma" pitchFamily="34" charset="0"/>
              </a:defRPr>
            </a:lvl4pPr>
            <a:lvl5pPr>
              <a:defRPr>
                <a:latin typeface="Tahoma" pitchFamily="34" charset="0"/>
                <a:cs typeface="Tahom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cxnSp>
        <p:nvCxnSpPr>
          <p:cNvPr id="18" name="Straight Connector 17"/>
          <p:cNvCxnSpPr/>
          <p:nvPr userDrawn="1"/>
        </p:nvCxnSpPr>
        <p:spPr>
          <a:xfrm>
            <a:off x="838200" y="6248400"/>
            <a:ext cx="7620000" cy="0"/>
          </a:xfrm>
          <a:prstGeom prst="line">
            <a:avLst/>
          </a:prstGeom>
          <a:ln w="38100">
            <a:solidFill>
              <a:srgbClr val="BF0A30"/>
            </a:solidFill>
          </a:ln>
        </p:spPr>
        <p:style>
          <a:lnRef idx="1">
            <a:schemeClr val="accent1"/>
          </a:lnRef>
          <a:fillRef idx="0">
            <a:schemeClr val="accent1"/>
          </a:fillRef>
          <a:effectRef idx="0">
            <a:schemeClr val="accent1"/>
          </a:effectRef>
          <a:fontRef idx="minor">
            <a:schemeClr val="tx1"/>
          </a:fontRef>
        </p:style>
      </p:cxnSp>
      <p:pic>
        <p:nvPicPr>
          <p:cNvPr id="19" name="Picture 18" descr="Dove Pantone 193.jpg"/>
          <p:cNvPicPr>
            <a:picLocks noChangeAspect="1"/>
          </p:cNvPicPr>
          <p:nvPr userDrawn="1"/>
        </p:nvPicPr>
        <p:blipFill>
          <a:blip r:embed="rId2" cstate="print"/>
          <a:stretch>
            <a:fillRect/>
          </a:stretch>
        </p:blipFill>
        <p:spPr>
          <a:xfrm>
            <a:off x="447017" y="5791200"/>
            <a:ext cx="619783" cy="762000"/>
          </a:xfrm>
          <a:prstGeom prst="rect">
            <a:avLst/>
          </a:prstGeom>
        </p:spPr>
      </p:pic>
      <p:pic>
        <p:nvPicPr>
          <p:cNvPr id="20" name="Picture 19" descr="episcopal-church-logo-72dpi - from Church Office.jpg"/>
          <p:cNvPicPr>
            <a:picLocks noChangeAspect="1"/>
          </p:cNvPicPr>
          <p:nvPr userDrawn="1"/>
        </p:nvPicPr>
        <p:blipFill>
          <a:blip r:embed="rId3" cstate="print"/>
          <a:srcRect l="41666" t="67583" r="41667" b="1648"/>
          <a:stretch>
            <a:fillRect/>
          </a:stretch>
        </p:blipFill>
        <p:spPr>
          <a:xfrm>
            <a:off x="8109857" y="5791200"/>
            <a:ext cx="653143" cy="762000"/>
          </a:xfrm>
          <a:prstGeom prst="rect">
            <a:avLst/>
          </a:prstGeom>
        </p:spPr>
      </p:pic>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8ECDE83-6286-44F7-980B-4FC42F2AB184}" type="slidenum">
              <a:rPr lang="en-US" smtClean="0"/>
              <a:pPr/>
              <a:t>‹#›</a:t>
            </a:fld>
            <a:endParaRPr lang="en-US"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2A6EBB"/>
            </a:gs>
            <a:gs pos="100000">
              <a:schemeClr val="bg2">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42215E-CD77-41B0-8A80-A4DCCF25BFBC}" type="datetimeFigureOut">
              <a:rPr lang="en-US" smtClean="0"/>
              <a:pPr/>
              <a:t>11/2/2011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CDE83-6286-44F7-980B-4FC42F2AB184}"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p:transition>
  <p:txStyles>
    <p:titleStyle>
      <a:lvl1pPr algn="ctr" defTabSz="914400" rtl="0" eaLnBrk="1" latinLnBrk="0" hangingPunct="1">
        <a:spcBef>
          <a:spcPct val="0"/>
        </a:spcBef>
        <a:buNone/>
        <a:defRPr sz="4400" b="0" kern="1200">
          <a:solidFill>
            <a:srgbClr val="FFCC00"/>
          </a:solidFill>
          <a:effectLst/>
          <a:latin typeface="Tahoma" pitchFamily="34" charset="0"/>
          <a:ea typeface="+mj-ea"/>
          <a:cs typeface="Tahoma"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ove Pantone 193.jpg"/>
          <p:cNvPicPr>
            <a:picLocks noChangeAspect="1"/>
          </p:cNvPicPr>
          <p:nvPr/>
        </p:nvPicPr>
        <p:blipFill>
          <a:blip r:embed="rId2" cstate="print"/>
          <a:stretch>
            <a:fillRect/>
          </a:stretch>
        </p:blipFill>
        <p:spPr>
          <a:xfrm>
            <a:off x="555171" y="4440936"/>
            <a:ext cx="1532105" cy="1883664"/>
          </a:xfrm>
          <a:prstGeom prst="rect">
            <a:avLst/>
          </a:prstGeom>
        </p:spPr>
      </p:pic>
      <p:pic>
        <p:nvPicPr>
          <p:cNvPr id="6" name="Picture 5" descr="episcopal-church-logo-72dpi - from Church Office.jpg"/>
          <p:cNvPicPr>
            <a:picLocks noChangeAspect="1"/>
          </p:cNvPicPr>
          <p:nvPr/>
        </p:nvPicPr>
        <p:blipFill>
          <a:blip r:embed="rId3" cstate="print"/>
          <a:srcRect l="41666" t="67583" r="41667" b="1648"/>
          <a:stretch>
            <a:fillRect/>
          </a:stretch>
        </p:blipFill>
        <p:spPr>
          <a:xfrm>
            <a:off x="7108371" y="4517136"/>
            <a:ext cx="1502229" cy="1752600"/>
          </a:xfrm>
          <a:prstGeom prst="rect">
            <a:avLst/>
          </a:prstGeom>
        </p:spPr>
      </p:pic>
      <p:pic>
        <p:nvPicPr>
          <p:cNvPr id="7" name="Picture 6" descr="3 line of type .jpg"/>
          <p:cNvPicPr>
            <a:picLocks noChangeAspect="1"/>
          </p:cNvPicPr>
          <p:nvPr/>
        </p:nvPicPr>
        <p:blipFill>
          <a:blip r:embed="rId4" cstate="print"/>
          <a:stretch>
            <a:fillRect/>
          </a:stretch>
        </p:blipFill>
        <p:spPr>
          <a:xfrm>
            <a:off x="2460171" y="4745736"/>
            <a:ext cx="4257982" cy="1179576"/>
          </a:xfrm>
          <a:prstGeom prst="rect">
            <a:avLst/>
          </a:prstGeom>
        </p:spPr>
      </p:pic>
      <p:sp>
        <p:nvSpPr>
          <p:cNvPr id="9" name="TextBox 8"/>
          <p:cNvSpPr txBox="1"/>
          <p:nvPr/>
        </p:nvSpPr>
        <p:spPr>
          <a:xfrm>
            <a:off x="685800" y="594479"/>
            <a:ext cx="7543800" cy="3200876"/>
          </a:xfrm>
          <a:prstGeom prst="rect">
            <a:avLst/>
          </a:prstGeom>
          <a:noFill/>
        </p:spPr>
        <p:txBody>
          <a:bodyPr wrap="square" rtlCol="0">
            <a:spAutoFit/>
          </a:bodyPr>
          <a:lstStyle/>
          <a:p>
            <a:pPr algn="ctr">
              <a:spcAft>
                <a:spcPts val="1200"/>
              </a:spcAft>
            </a:pPr>
            <a:r>
              <a:rPr lang="en-US" sz="4000" dirty="0" smtClean="0"/>
              <a:t> </a:t>
            </a:r>
            <a:r>
              <a:rPr lang="en-US" sz="4000" dirty="0" smtClean="0">
                <a:latin typeface="Tahoma" pitchFamily="34" charset="0"/>
                <a:cs typeface="Tahoma" pitchFamily="34" charset="0"/>
              </a:rPr>
              <a:t>Helping Dioceses Understand</a:t>
            </a:r>
          </a:p>
          <a:p>
            <a:pPr algn="ctr">
              <a:spcAft>
                <a:spcPts val="1200"/>
              </a:spcAft>
            </a:pPr>
            <a:r>
              <a:rPr lang="en-US" sz="2800" dirty="0" smtClean="0">
                <a:latin typeface="Tahoma" pitchFamily="34" charset="0"/>
                <a:cs typeface="Tahoma" pitchFamily="34" charset="0"/>
              </a:rPr>
              <a:t>the response to 2009 GC Resolution C056</a:t>
            </a:r>
          </a:p>
          <a:p>
            <a:pPr algn="ctr">
              <a:spcAft>
                <a:spcPts val="1200"/>
              </a:spcAft>
            </a:pPr>
            <a:r>
              <a:rPr lang="en-US" sz="3200" i="1" dirty="0" smtClean="0">
                <a:latin typeface="Tahoma" pitchFamily="34" charset="0"/>
                <a:cs typeface="Tahoma" pitchFamily="34" charset="0"/>
              </a:rPr>
              <a:t>Liturgies for Blessing</a:t>
            </a:r>
            <a:br>
              <a:rPr lang="en-US" sz="3200" i="1" dirty="0" smtClean="0">
                <a:latin typeface="Tahoma" pitchFamily="34" charset="0"/>
                <a:cs typeface="Tahoma" pitchFamily="34" charset="0"/>
              </a:rPr>
            </a:br>
            <a:r>
              <a:rPr lang="en-US" sz="3200" i="1" dirty="0" smtClean="0">
                <a:latin typeface="Tahoma" pitchFamily="34" charset="0"/>
                <a:cs typeface="Tahoma" pitchFamily="34" charset="0"/>
              </a:rPr>
              <a:t>Same-Gender Relationships</a:t>
            </a:r>
          </a:p>
          <a:p>
            <a:pPr algn="ctr"/>
            <a:r>
              <a:rPr lang="en-US" sz="4000" smtClean="0">
                <a:solidFill>
                  <a:srgbClr val="FFCC00"/>
                </a:solidFill>
                <a:latin typeface="Tahoma" pitchFamily="34" charset="0"/>
                <a:cs typeface="Tahoma" pitchFamily="34" charset="0"/>
              </a:rPr>
              <a:t>Liturgical Principles</a:t>
            </a:r>
            <a:endParaRPr lang="en-US" sz="4000" dirty="0" smtClean="0">
              <a:solidFill>
                <a:srgbClr val="FFCC00"/>
              </a:solidFill>
              <a:latin typeface="Tahoma" pitchFamily="34" charset="0"/>
              <a:cs typeface="Tahoma" pitchFamily="34" charset="0"/>
            </a:endParaRP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We Got Here</a:t>
            </a:r>
            <a:endParaRPr lang="en-US" dirty="0"/>
          </a:p>
        </p:txBody>
      </p:sp>
      <p:sp>
        <p:nvSpPr>
          <p:cNvPr id="3" name="Content Placeholder 2"/>
          <p:cNvSpPr>
            <a:spLocks noGrp="1"/>
          </p:cNvSpPr>
          <p:nvPr>
            <p:ph idx="1"/>
          </p:nvPr>
        </p:nvSpPr>
        <p:spPr>
          <a:xfrm>
            <a:off x="685800" y="1371600"/>
            <a:ext cx="7772400" cy="4648200"/>
          </a:xfrm>
        </p:spPr>
        <p:txBody>
          <a:bodyPr>
            <a:noAutofit/>
          </a:bodyPr>
          <a:lstStyle/>
          <a:p>
            <a:pPr marL="0" indent="0">
              <a:spcBef>
                <a:spcPts val="0"/>
              </a:spcBef>
              <a:spcAft>
                <a:spcPts val="600"/>
              </a:spcAft>
              <a:buNone/>
            </a:pPr>
            <a:r>
              <a:rPr lang="en-US" sz="2400" dirty="0" smtClean="0"/>
              <a:t>The Episcopal Church’s General Convention working for 35 years:</a:t>
            </a:r>
          </a:p>
          <a:p>
            <a:pPr>
              <a:spcBef>
                <a:spcPts val="0"/>
              </a:spcBef>
              <a:spcAft>
                <a:spcPts val="600"/>
              </a:spcAft>
              <a:defRPr/>
            </a:pPr>
            <a:r>
              <a:rPr lang="en-US" sz="2400" dirty="0" smtClean="0"/>
              <a:t>1976: First discussion and resolution: </a:t>
            </a:r>
            <a:br>
              <a:rPr lang="en-US" sz="2400" dirty="0" smtClean="0"/>
            </a:br>
            <a:r>
              <a:rPr lang="en-US" sz="2400" i="1" dirty="0" smtClean="0"/>
              <a:t>homosexual persons are children of God</a:t>
            </a:r>
          </a:p>
          <a:p>
            <a:pPr>
              <a:spcBef>
                <a:spcPts val="0"/>
              </a:spcBef>
              <a:spcAft>
                <a:spcPts val="600"/>
              </a:spcAft>
              <a:defRPr/>
            </a:pPr>
            <a:r>
              <a:rPr lang="en-US" sz="2400" dirty="0" smtClean="0"/>
              <a:t>2000: Clarity about same-gender couples: </a:t>
            </a:r>
            <a:br>
              <a:rPr lang="en-US" sz="2400" dirty="0" smtClean="0"/>
            </a:br>
            <a:r>
              <a:rPr lang="en-US" sz="2400" i="1" dirty="0" smtClean="0"/>
              <a:t>such relationships will be characterized by fidelity, monogamy, mutual affection and respect, careful, honest communication, and holy love</a:t>
            </a:r>
          </a:p>
          <a:p>
            <a:pPr lvl="0">
              <a:spcBef>
                <a:spcPts val="0"/>
              </a:spcBef>
              <a:spcAft>
                <a:spcPts val="600"/>
              </a:spcAft>
            </a:pPr>
            <a:r>
              <a:rPr lang="en-US" sz="2400" dirty="0" smtClean="0"/>
              <a:t>2003: Liturgies celebrating/blessing relationship: </a:t>
            </a:r>
            <a:br>
              <a:rPr lang="en-US" sz="2400" dirty="0" smtClean="0"/>
            </a:br>
            <a:r>
              <a:rPr lang="en-US" sz="2400" i="1" dirty="0" smtClean="0"/>
              <a:t>within the bounds of our common life</a:t>
            </a:r>
          </a:p>
          <a:p>
            <a:pPr marL="0" lvl="0" indent="0" algn="ctr">
              <a:spcBef>
                <a:spcPts val="0"/>
              </a:spcBef>
              <a:spcAft>
                <a:spcPts val="600"/>
              </a:spcAft>
              <a:buNone/>
            </a:pPr>
            <a:r>
              <a:rPr lang="en-US" sz="2400" b="1" dirty="0" smtClean="0">
                <a:solidFill>
                  <a:srgbClr val="FFC000"/>
                </a:solidFill>
              </a:rPr>
              <a:t>Discussions and resolutions also in </a:t>
            </a:r>
            <a:br>
              <a:rPr lang="en-US" sz="2400" b="1" dirty="0" smtClean="0">
                <a:solidFill>
                  <a:srgbClr val="FFC000"/>
                </a:solidFill>
              </a:rPr>
            </a:br>
            <a:r>
              <a:rPr lang="en-US" sz="2400" b="1" dirty="0" smtClean="0">
                <a:solidFill>
                  <a:srgbClr val="FFC000"/>
                </a:solidFill>
              </a:rPr>
              <a:t>1985,1991, 1994, 1997</a:t>
            </a:r>
            <a:endParaRPr lang="en-US" sz="2400" dirty="0">
              <a:solidFill>
                <a:srgbClr val="FFC000"/>
              </a:solidFill>
            </a:endParaRP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Resolution 2009-C056</a:t>
            </a:r>
            <a:endParaRPr lang="en-US" dirty="0"/>
          </a:p>
        </p:txBody>
      </p:sp>
      <p:sp>
        <p:nvSpPr>
          <p:cNvPr id="5" name="Content Placeholder 2"/>
          <p:cNvSpPr>
            <a:spLocks noGrp="1"/>
          </p:cNvSpPr>
          <p:nvPr>
            <p:ph idx="1"/>
          </p:nvPr>
        </p:nvSpPr>
        <p:spPr>
          <a:xfrm>
            <a:off x="457200" y="1371600"/>
            <a:ext cx="8229600" cy="4648200"/>
          </a:xfrm>
        </p:spPr>
        <p:txBody>
          <a:bodyPr>
            <a:noAutofit/>
          </a:bodyPr>
          <a:lstStyle/>
          <a:p>
            <a:pPr marL="0" indent="0">
              <a:spcBef>
                <a:spcPts val="0"/>
              </a:spcBef>
              <a:spcAft>
                <a:spcPts val="1200"/>
              </a:spcAft>
              <a:buNone/>
            </a:pPr>
            <a:r>
              <a:rPr lang="en-US" sz="2200" dirty="0" smtClean="0"/>
              <a:t>General Convention:</a:t>
            </a:r>
          </a:p>
          <a:p>
            <a:pPr fontAlgn="auto">
              <a:spcBef>
                <a:spcPts val="0"/>
              </a:spcBef>
              <a:spcAft>
                <a:spcPts val="0"/>
              </a:spcAft>
              <a:buFont typeface="Tahoma" pitchFamily="34" charset="0"/>
              <a:buChar char="•"/>
              <a:defRPr/>
            </a:pPr>
            <a:r>
              <a:rPr lang="en-US" sz="2200" dirty="0" smtClean="0"/>
              <a:t>Acknowledged that </a:t>
            </a:r>
            <a:r>
              <a:rPr lang="en-US" sz="2200" b="1" dirty="0" smtClean="0">
                <a:solidFill>
                  <a:srgbClr val="FFC000"/>
                </a:solidFill>
              </a:rPr>
              <a:t>changing circumstances</a:t>
            </a:r>
            <a:r>
              <a:rPr lang="en-US" sz="2200" dirty="0" smtClean="0">
                <a:solidFill>
                  <a:srgbClr val="FFC000"/>
                </a:solidFill>
              </a:rPr>
              <a:t> </a:t>
            </a:r>
            <a:r>
              <a:rPr lang="en-US" sz="2200" dirty="0" smtClean="0"/>
              <a:t>in civil realities needed renewed pastoral response</a:t>
            </a:r>
            <a:endParaRPr lang="en-US" sz="2200" i="1" dirty="0" smtClean="0"/>
          </a:p>
          <a:p>
            <a:pPr>
              <a:spcBef>
                <a:spcPts val="0"/>
              </a:spcBef>
              <a:buFont typeface="Tahoma" pitchFamily="34" charset="0"/>
              <a:buChar char="•"/>
              <a:defRPr/>
            </a:pPr>
            <a:r>
              <a:rPr lang="en-US" sz="2200" dirty="0" smtClean="0"/>
              <a:t>Asked for an </a:t>
            </a:r>
            <a:r>
              <a:rPr lang="en-US" sz="2200" b="1" dirty="0" smtClean="0">
                <a:solidFill>
                  <a:srgbClr val="FFC000"/>
                </a:solidFill>
              </a:rPr>
              <a:t>open process </a:t>
            </a:r>
            <a:r>
              <a:rPr lang="en-US" sz="2200" dirty="0" smtClean="0"/>
              <a:t>inviting wide participation</a:t>
            </a:r>
          </a:p>
          <a:p>
            <a:pPr>
              <a:spcBef>
                <a:spcPts val="0"/>
              </a:spcBef>
              <a:spcAft>
                <a:spcPts val="1200"/>
              </a:spcAft>
              <a:buFont typeface="Tahoma" pitchFamily="34" charset="0"/>
              <a:buChar char="•"/>
              <a:defRPr/>
            </a:pPr>
            <a:r>
              <a:rPr lang="en-US" sz="2200" dirty="0" smtClean="0"/>
              <a:t>Asked the Standing Commission on Liturgy and Music to:</a:t>
            </a:r>
          </a:p>
          <a:p>
            <a:pPr marL="731520" lvl="1" fontAlgn="auto">
              <a:spcBef>
                <a:spcPts val="0"/>
              </a:spcBef>
              <a:spcAft>
                <a:spcPts val="600"/>
              </a:spcAft>
              <a:buFont typeface="Wingdings" pitchFamily="2" charset="2"/>
              <a:buChar char="§"/>
              <a:defRPr/>
            </a:pPr>
            <a:r>
              <a:rPr lang="en-US" sz="2200" dirty="0" smtClean="0"/>
              <a:t>Work with the House of Bishops, collect and develop </a:t>
            </a:r>
            <a:r>
              <a:rPr lang="en-US" sz="2200" b="1" dirty="0" smtClean="0">
                <a:solidFill>
                  <a:srgbClr val="FFC000"/>
                </a:solidFill>
              </a:rPr>
              <a:t>theological and liturgical resources for blessing same-gender relationships </a:t>
            </a:r>
            <a:r>
              <a:rPr lang="en-US" sz="2200" dirty="0" smtClean="0"/>
              <a:t>and report back in 2012</a:t>
            </a:r>
          </a:p>
          <a:p>
            <a:pPr marL="731520" lvl="1" fontAlgn="auto">
              <a:spcBef>
                <a:spcPts val="0"/>
              </a:spcBef>
              <a:spcAft>
                <a:spcPts val="600"/>
              </a:spcAft>
              <a:buFont typeface="Wingdings" pitchFamily="2" charset="2"/>
              <a:buChar char="§"/>
              <a:defRPr/>
            </a:pPr>
            <a:r>
              <a:rPr lang="en-US" sz="2200" dirty="0" smtClean="0"/>
              <a:t>Honor the </a:t>
            </a:r>
            <a:r>
              <a:rPr lang="en-US" sz="2200" b="1" dirty="0" smtClean="0">
                <a:solidFill>
                  <a:srgbClr val="FFC000"/>
                </a:solidFill>
              </a:rPr>
              <a:t>theological diversity</a:t>
            </a:r>
            <a:r>
              <a:rPr lang="en-US" sz="2200" dirty="0" smtClean="0">
                <a:solidFill>
                  <a:srgbClr val="FFC000"/>
                </a:solidFill>
              </a:rPr>
              <a:t> </a:t>
            </a:r>
            <a:r>
              <a:rPr lang="en-US" sz="2200" dirty="0" smtClean="0"/>
              <a:t>of this Church in regard to matters of human sexuality</a:t>
            </a:r>
          </a:p>
          <a:p>
            <a:pPr marL="731520" lvl="1" fontAlgn="auto">
              <a:spcBef>
                <a:spcPts val="0"/>
              </a:spcBef>
              <a:spcAft>
                <a:spcPts val="600"/>
              </a:spcAft>
              <a:buFont typeface="Wingdings" pitchFamily="2" charset="2"/>
              <a:buChar char="§"/>
              <a:defRPr/>
            </a:pPr>
            <a:r>
              <a:rPr lang="en-US" sz="2200" dirty="0" smtClean="0"/>
              <a:t>Encourage </a:t>
            </a:r>
            <a:r>
              <a:rPr lang="en-US" sz="2200" b="1" dirty="0" smtClean="0">
                <a:solidFill>
                  <a:srgbClr val="FFC000"/>
                </a:solidFill>
              </a:rPr>
              <a:t>church members to engage</a:t>
            </a:r>
            <a:r>
              <a:rPr lang="en-US" sz="2200" dirty="0" smtClean="0">
                <a:solidFill>
                  <a:srgbClr val="FFC000"/>
                </a:solidFill>
              </a:rPr>
              <a:t> </a:t>
            </a:r>
            <a:r>
              <a:rPr lang="en-US" sz="2200" dirty="0" smtClean="0"/>
              <a:t>in this effort</a:t>
            </a: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dirty="0" smtClean="0"/>
              <a:t>In response, the SCLM . . .</a:t>
            </a:r>
            <a:endParaRPr lang="en-US" dirty="0"/>
          </a:p>
        </p:txBody>
      </p:sp>
      <p:sp>
        <p:nvSpPr>
          <p:cNvPr id="3" name="Content Placeholder 2"/>
          <p:cNvSpPr>
            <a:spLocks noGrp="1"/>
          </p:cNvSpPr>
          <p:nvPr>
            <p:ph idx="1"/>
          </p:nvPr>
        </p:nvSpPr>
        <p:spPr>
          <a:xfrm>
            <a:off x="762000" y="1295400"/>
            <a:ext cx="7848600" cy="4648200"/>
          </a:xfrm>
        </p:spPr>
        <p:txBody>
          <a:bodyPr>
            <a:noAutofit/>
          </a:bodyPr>
          <a:lstStyle/>
          <a:p>
            <a:pPr>
              <a:spcBef>
                <a:spcPct val="0"/>
              </a:spcBef>
              <a:spcAft>
                <a:spcPts val="600"/>
              </a:spcAft>
            </a:pPr>
            <a:r>
              <a:rPr lang="en-US" sz="2000" dirty="0" smtClean="0"/>
              <a:t>Formed </a:t>
            </a:r>
            <a:r>
              <a:rPr lang="en-US" sz="2000" b="1" dirty="0" smtClean="0">
                <a:solidFill>
                  <a:srgbClr val="FFC000"/>
                </a:solidFill>
              </a:rPr>
              <a:t>4 Task Groups</a:t>
            </a:r>
            <a:r>
              <a:rPr lang="en-US" sz="2000" dirty="0" smtClean="0"/>
              <a:t>:  Liturgy, Theology, Pastoral &amp; Teaching, Civil/Canon Law</a:t>
            </a:r>
          </a:p>
          <a:p>
            <a:pPr>
              <a:spcBef>
                <a:spcPct val="0"/>
              </a:spcBef>
              <a:spcAft>
                <a:spcPts val="600"/>
              </a:spcAft>
            </a:pPr>
            <a:r>
              <a:rPr lang="en-US" sz="2000" dirty="0" smtClean="0"/>
              <a:t>Met and consults with the </a:t>
            </a:r>
            <a:r>
              <a:rPr lang="en-US" sz="2000" b="1" dirty="0" smtClean="0">
                <a:solidFill>
                  <a:srgbClr val="FFC000"/>
                </a:solidFill>
              </a:rPr>
              <a:t>House of Bishops</a:t>
            </a:r>
          </a:p>
          <a:p>
            <a:pPr>
              <a:spcBef>
                <a:spcPct val="0"/>
              </a:spcBef>
              <a:spcAft>
                <a:spcPts val="600"/>
              </a:spcAft>
            </a:pPr>
            <a:r>
              <a:rPr lang="en-US" sz="2000" dirty="0" smtClean="0"/>
              <a:t>Held </a:t>
            </a:r>
            <a:r>
              <a:rPr lang="en-US" sz="2000" b="1" dirty="0" smtClean="0">
                <a:solidFill>
                  <a:srgbClr val="FFC000"/>
                </a:solidFill>
              </a:rPr>
              <a:t>Province I Hearing </a:t>
            </a:r>
            <a:r>
              <a:rPr lang="en-US" sz="2000" dirty="0" smtClean="0"/>
              <a:t>(testimony from 33 people, lay and ordained)</a:t>
            </a:r>
          </a:p>
          <a:p>
            <a:pPr>
              <a:spcBef>
                <a:spcPct val="0"/>
              </a:spcBef>
              <a:spcAft>
                <a:spcPts val="600"/>
              </a:spcAft>
            </a:pPr>
            <a:r>
              <a:rPr lang="en-US" sz="2000" dirty="0" smtClean="0"/>
              <a:t>Conducted </a:t>
            </a:r>
            <a:r>
              <a:rPr lang="en-US" sz="2000" b="1" dirty="0" smtClean="0">
                <a:solidFill>
                  <a:srgbClr val="FFC000"/>
                </a:solidFill>
              </a:rPr>
              <a:t>church-wide survey regarding pastoral counseling and teaching materials</a:t>
            </a:r>
            <a:r>
              <a:rPr lang="en-US" sz="2000" dirty="0" smtClean="0">
                <a:solidFill>
                  <a:srgbClr val="FFC000"/>
                </a:solidFill>
              </a:rPr>
              <a:t> </a:t>
            </a:r>
            <a:r>
              <a:rPr lang="en-US" sz="2000" dirty="0" smtClean="0"/>
              <a:t>(received responses from 1,131 people from 111 dioceses and all 9 Provinces)</a:t>
            </a:r>
          </a:p>
          <a:p>
            <a:pPr>
              <a:spcBef>
                <a:spcPct val="0"/>
              </a:spcBef>
              <a:spcAft>
                <a:spcPts val="600"/>
              </a:spcAft>
            </a:pPr>
            <a:r>
              <a:rPr lang="en-US" sz="2000" dirty="0" smtClean="0"/>
              <a:t>Held </a:t>
            </a:r>
            <a:r>
              <a:rPr lang="en-US" sz="2000" b="1" dirty="0" smtClean="0">
                <a:solidFill>
                  <a:srgbClr val="FFC000"/>
                </a:solidFill>
              </a:rPr>
              <a:t>Church-wide Consultation </a:t>
            </a:r>
            <a:r>
              <a:rPr lang="en-US" sz="2000" dirty="0" smtClean="0"/>
              <a:t>(included 194 deputies, lay and clergy, from 96 dioceses)</a:t>
            </a:r>
          </a:p>
          <a:p>
            <a:pPr>
              <a:spcBef>
                <a:spcPct val="0"/>
              </a:spcBef>
              <a:spcAft>
                <a:spcPts val="600"/>
              </a:spcAft>
            </a:pPr>
            <a:r>
              <a:rPr lang="en-US" sz="2000" dirty="0" smtClean="0"/>
              <a:t>Asked outside consultants to </a:t>
            </a:r>
            <a:r>
              <a:rPr lang="en-US" sz="2000" b="1" dirty="0" smtClean="0">
                <a:solidFill>
                  <a:srgbClr val="FFC000"/>
                </a:solidFill>
              </a:rPr>
              <a:t>review draft material</a:t>
            </a:r>
            <a:r>
              <a:rPr lang="en-US" sz="2000" dirty="0" smtClean="0">
                <a:solidFill>
                  <a:srgbClr val="FFC000"/>
                </a:solidFill>
              </a:rPr>
              <a:t> </a:t>
            </a:r>
            <a:r>
              <a:rPr lang="en-US" sz="2000" dirty="0" smtClean="0"/>
              <a:t>(comments from 133 people, lay and ordained, from all 9 Provinces)</a:t>
            </a:r>
          </a:p>
          <a:p>
            <a:pPr>
              <a:spcBef>
                <a:spcPct val="0"/>
              </a:spcBef>
              <a:spcAft>
                <a:spcPts val="600"/>
              </a:spcAft>
            </a:pPr>
            <a:r>
              <a:rPr lang="en-US" sz="2000" dirty="0" smtClean="0"/>
              <a:t>Invited reflection at the </a:t>
            </a:r>
            <a:r>
              <a:rPr lang="en-US" sz="2000" b="1" dirty="0" smtClean="0">
                <a:solidFill>
                  <a:srgbClr val="FFC000"/>
                </a:solidFill>
              </a:rPr>
              <a:t>International Anglican Liturgical Consultation </a:t>
            </a:r>
            <a:r>
              <a:rPr lang="en-US" sz="2000" dirty="0" smtClean="0"/>
              <a:t>(55 people from 19 Anglican Provinces)</a:t>
            </a: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Liturgical Reflection</a:t>
            </a:r>
            <a:endParaRPr lang="en-US" dirty="0"/>
          </a:p>
        </p:txBody>
      </p:sp>
      <p:sp>
        <p:nvSpPr>
          <p:cNvPr id="5" name="Content Placeholder 2"/>
          <p:cNvSpPr>
            <a:spLocks noGrp="1"/>
          </p:cNvSpPr>
          <p:nvPr>
            <p:ph idx="1"/>
          </p:nvPr>
        </p:nvSpPr>
        <p:spPr>
          <a:xfrm>
            <a:off x="457200" y="1371600"/>
            <a:ext cx="8229600" cy="4648200"/>
          </a:xfrm>
        </p:spPr>
        <p:txBody>
          <a:bodyPr>
            <a:noAutofit/>
          </a:bodyPr>
          <a:lstStyle/>
          <a:p>
            <a:pPr marL="0" indent="0">
              <a:spcBef>
                <a:spcPts val="0"/>
              </a:spcBef>
              <a:spcAft>
                <a:spcPts val="600"/>
              </a:spcAft>
              <a:buNone/>
            </a:pPr>
            <a:r>
              <a:rPr lang="en-US" sz="2400" dirty="0" smtClean="0"/>
              <a:t>Reflect on an Episcopal liturgy (such as a wedding, blessing, baptism, or </a:t>
            </a:r>
            <a:r>
              <a:rPr lang="en-US" sz="2400" dirty="0" err="1" smtClean="0"/>
              <a:t>eucharist</a:t>
            </a:r>
            <a:r>
              <a:rPr lang="en-US" sz="2400" dirty="0" smtClean="0"/>
              <a:t>) that you recently attended or find particularly memorable. Review the document </a:t>
            </a:r>
            <a:r>
              <a:rPr lang="en-US" sz="2400" b="1" i="1" dirty="0" smtClean="0">
                <a:solidFill>
                  <a:srgbClr val="FFC000"/>
                </a:solidFill>
              </a:rPr>
              <a:t>Principles for Evaluating Liturgical Materials</a:t>
            </a:r>
            <a:r>
              <a:rPr lang="en-US" sz="2400" dirty="0" smtClean="0"/>
              <a:t>.  Briefly discuss</a:t>
            </a:r>
            <a:r>
              <a:rPr lang="en-US" sz="2200" dirty="0" smtClean="0"/>
              <a:t>:</a:t>
            </a:r>
          </a:p>
          <a:p>
            <a:pPr marL="457200" indent="-457200">
              <a:spcBef>
                <a:spcPts val="0"/>
              </a:spcBef>
              <a:spcAft>
                <a:spcPts val="600"/>
              </a:spcAft>
              <a:buFont typeface="+mj-lt"/>
              <a:buAutoNum type="arabicPeriod"/>
              <a:defRPr/>
            </a:pPr>
            <a:r>
              <a:rPr lang="en-US" sz="2400" dirty="0" smtClean="0"/>
              <a:t>What about the liturgy was most memorable? What has remained with you to this day?  </a:t>
            </a:r>
          </a:p>
          <a:p>
            <a:pPr marL="457200" indent="-457200">
              <a:spcBef>
                <a:spcPts val="0"/>
              </a:spcBef>
              <a:spcAft>
                <a:spcPts val="600"/>
              </a:spcAft>
              <a:buFont typeface="+mj-lt"/>
              <a:buAutoNum type="arabicPeriod"/>
              <a:defRPr/>
            </a:pPr>
            <a:r>
              <a:rPr lang="en-US" sz="2400" dirty="0" smtClean="0"/>
              <a:t>Did the liturgy reflect any of the “qualities” noted in the </a:t>
            </a:r>
            <a:r>
              <a:rPr lang="en-US" sz="2400" b="1" i="1" dirty="0" smtClean="0">
                <a:solidFill>
                  <a:srgbClr val="FFC000"/>
                </a:solidFill>
              </a:rPr>
              <a:t>Principles</a:t>
            </a:r>
            <a:r>
              <a:rPr lang="en-US" sz="2400" dirty="0" smtClean="0"/>
              <a:t>?</a:t>
            </a:r>
          </a:p>
          <a:p>
            <a:pPr marL="457200" indent="-457200">
              <a:spcBef>
                <a:spcPts val="0"/>
              </a:spcBef>
              <a:spcAft>
                <a:spcPts val="600"/>
              </a:spcAft>
              <a:buFont typeface="+mj-lt"/>
              <a:buAutoNum type="arabicPeriod"/>
              <a:defRPr/>
            </a:pPr>
            <a:r>
              <a:rPr lang="en-US" sz="2400" dirty="0" smtClean="0"/>
              <a:t>Might such qualities also be present in a liturgy for blessing a same-gender relationship?</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Thank you!</a:t>
            </a:r>
            <a:endParaRPr lang="en-US" dirty="0"/>
          </a:p>
        </p:txBody>
      </p:sp>
      <p:sp>
        <p:nvSpPr>
          <p:cNvPr id="5" name="Content Placeholder 2"/>
          <p:cNvSpPr txBox="1">
            <a:spLocks/>
          </p:cNvSpPr>
          <p:nvPr/>
        </p:nvSpPr>
        <p:spPr>
          <a:xfrm>
            <a:off x="457200" y="1371600"/>
            <a:ext cx="8229600" cy="3581400"/>
          </a:xfrm>
          <a:prstGeom prst="rect">
            <a:avLst/>
          </a:prstGeom>
        </p:spPr>
        <p:txBody>
          <a:bodyPr vert="horz" lIns="91440" tIns="45720" rIns="91440" bIns="45720" rtlCol="0">
            <a:normAutofit/>
          </a:bodyPr>
          <a:lstStyle/>
          <a:p>
            <a:pPr algn="ctr" fontAlgn="auto">
              <a:spcAft>
                <a:spcPts val="2400"/>
              </a:spcAft>
              <a:buFont typeface="Arial" pitchFamily="34" charset="0"/>
              <a:buNone/>
              <a:defRPr/>
            </a:pPr>
            <a:r>
              <a:rPr lang="en-US" sz="2400" b="1" dirty="0" smtClean="0">
                <a:solidFill>
                  <a:srgbClr val="FFC000"/>
                </a:solidFill>
                <a:latin typeface="Tahoma" pitchFamily="34" charset="0"/>
                <a:cs typeface="Tahoma" pitchFamily="34" charset="0"/>
              </a:rPr>
              <a:t>Please share with your deputation: </a:t>
            </a:r>
            <a:r>
              <a:rPr lang="en-US" sz="2400" dirty="0" smtClean="0">
                <a:latin typeface="Tahoma" pitchFamily="34" charset="0"/>
                <a:cs typeface="Tahoma" pitchFamily="34" charset="0"/>
              </a:rPr>
              <a:t/>
            </a:r>
            <a:br>
              <a:rPr lang="en-US" sz="2400" dirty="0" smtClean="0">
                <a:latin typeface="Tahoma" pitchFamily="34" charset="0"/>
                <a:cs typeface="Tahoma" pitchFamily="34" charset="0"/>
              </a:rPr>
            </a:br>
            <a:r>
              <a:rPr lang="en-US" sz="2400" dirty="0" smtClean="0">
                <a:latin typeface="Tahoma" pitchFamily="34" charset="0"/>
                <a:cs typeface="Tahoma" pitchFamily="34" charset="0"/>
              </a:rPr>
              <a:t>the two or three most important things </a:t>
            </a:r>
            <a:br>
              <a:rPr lang="en-US" sz="2400" dirty="0" smtClean="0">
                <a:latin typeface="Tahoma" pitchFamily="34" charset="0"/>
                <a:cs typeface="Tahoma" pitchFamily="34" charset="0"/>
              </a:rPr>
            </a:br>
            <a:r>
              <a:rPr lang="en-US" sz="2400" dirty="0" smtClean="0">
                <a:latin typeface="Tahoma" pitchFamily="34" charset="0"/>
                <a:cs typeface="Tahoma" pitchFamily="34" charset="0"/>
              </a:rPr>
              <a:t>you learned from the conversation   </a:t>
            </a:r>
          </a:p>
          <a:p>
            <a:pPr algn="ctr" fontAlgn="auto">
              <a:spcAft>
                <a:spcPts val="2400"/>
              </a:spcAft>
              <a:buFont typeface="Arial" pitchFamily="34" charset="0"/>
              <a:buNone/>
              <a:defRPr/>
            </a:pPr>
            <a:r>
              <a:rPr lang="en-US" sz="2400" b="1" dirty="0" smtClean="0">
                <a:solidFill>
                  <a:srgbClr val="FFC000"/>
                </a:solidFill>
                <a:latin typeface="Tahoma" pitchFamily="34" charset="0"/>
                <a:cs typeface="Tahoma" pitchFamily="34" charset="0"/>
              </a:rPr>
              <a:t>For further study:</a:t>
            </a:r>
            <a:r>
              <a:rPr lang="en-US" sz="2400" dirty="0" smtClean="0">
                <a:latin typeface="Tahoma" pitchFamily="34" charset="0"/>
                <a:cs typeface="Tahoma" pitchFamily="34" charset="0"/>
              </a:rPr>
              <a:t/>
            </a:r>
            <a:br>
              <a:rPr lang="en-US" sz="2400" dirty="0" smtClean="0">
                <a:latin typeface="Tahoma" pitchFamily="34" charset="0"/>
                <a:cs typeface="Tahoma" pitchFamily="34" charset="0"/>
              </a:rPr>
            </a:br>
            <a:r>
              <a:rPr lang="en-US" sz="2400" dirty="0" smtClean="0">
                <a:latin typeface="Tahoma" pitchFamily="34" charset="0"/>
                <a:cs typeface="Tahoma" pitchFamily="34" charset="0"/>
              </a:rPr>
              <a:t>http://liturgyandmusic.wordpress.com/</a:t>
            </a:r>
            <a:br>
              <a:rPr lang="en-US" sz="2400" dirty="0" smtClean="0">
                <a:latin typeface="Tahoma" pitchFamily="34" charset="0"/>
                <a:cs typeface="Tahoma" pitchFamily="34" charset="0"/>
              </a:rPr>
            </a:br>
            <a:r>
              <a:rPr lang="en-US" sz="2400" dirty="0" smtClean="0">
                <a:latin typeface="Tahoma" pitchFamily="34" charset="0"/>
                <a:cs typeface="Tahoma" pitchFamily="34" charset="0"/>
              </a:rPr>
              <a:t>category/resources-for-same-gender-blessings/</a:t>
            </a:r>
          </a:p>
        </p:txBody>
      </p:sp>
      <p:pic>
        <p:nvPicPr>
          <p:cNvPr id="4" name="Picture 3" descr="Dove Pantone 193.jpg"/>
          <p:cNvPicPr>
            <a:picLocks noChangeAspect="1"/>
          </p:cNvPicPr>
          <p:nvPr/>
        </p:nvPicPr>
        <p:blipFill>
          <a:blip r:embed="rId3" cstate="print"/>
          <a:stretch>
            <a:fillRect/>
          </a:stretch>
        </p:blipFill>
        <p:spPr>
          <a:xfrm>
            <a:off x="555171" y="4440936"/>
            <a:ext cx="1532105" cy="1883664"/>
          </a:xfrm>
          <a:prstGeom prst="rect">
            <a:avLst/>
          </a:prstGeom>
        </p:spPr>
      </p:pic>
      <p:pic>
        <p:nvPicPr>
          <p:cNvPr id="6" name="Picture 5" descr="episcopal-church-logo-72dpi - from Church Office.jpg"/>
          <p:cNvPicPr>
            <a:picLocks noChangeAspect="1"/>
          </p:cNvPicPr>
          <p:nvPr/>
        </p:nvPicPr>
        <p:blipFill>
          <a:blip r:embed="rId4" cstate="print"/>
          <a:srcRect l="41666" t="67583" r="41667" b="1648"/>
          <a:stretch>
            <a:fillRect/>
          </a:stretch>
        </p:blipFill>
        <p:spPr>
          <a:xfrm>
            <a:off x="7108371" y="4517136"/>
            <a:ext cx="1502229" cy="1752600"/>
          </a:xfrm>
          <a:prstGeom prst="rect">
            <a:avLst/>
          </a:prstGeom>
        </p:spPr>
      </p:pic>
      <p:pic>
        <p:nvPicPr>
          <p:cNvPr id="7" name="Picture 6" descr="3 line of type .jpg"/>
          <p:cNvPicPr>
            <a:picLocks noChangeAspect="1"/>
          </p:cNvPicPr>
          <p:nvPr/>
        </p:nvPicPr>
        <p:blipFill>
          <a:blip r:embed="rId5" cstate="print"/>
          <a:stretch>
            <a:fillRect/>
          </a:stretch>
        </p:blipFill>
        <p:spPr>
          <a:xfrm>
            <a:off x="2460171" y="4745736"/>
            <a:ext cx="4257982" cy="1179576"/>
          </a:xfrm>
          <a:prstGeom prst="rect">
            <a:avLst/>
          </a:prstGeom>
        </p:spPr>
      </p:pic>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2559</TotalTime>
  <Words>570</Words>
  <Application>Microsoft Office PowerPoint</Application>
  <PresentationFormat>On-screen Show (4:3)</PresentationFormat>
  <Paragraphs>48</Paragraphs>
  <Slides>6</Slides>
  <Notes>5</Notes>
  <HiddenSlides>0</HiddenSlides>
  <MMClips>0</MMClips>
  <ScaleCrop>false</ScaleCrop>
  <HeadingPairs>
    <vt:vector size="6" baseType="variant">
      <vt:variant>
        <vt:lpstr>Theme</vt:lpstr>
      </vt:variant>
      <vt:variant>
        <vt:i4>1</vt:i4>
      </vt:variant>
      <vt:variant>
        <vt:lpstr>Slide Titles</vt:lpstr>
      </vt:variant>
      <vt:variant>
        <vt:i4>6</vt:i4>
      </vt:variant>
      <vt:variant>
        <vt:lpstr>Custom Shows</vt:lpstr>
      </vt:variant>
      <vt:variant>
        <vt:i4>2</vt:i4>
      </vt:variant>
    </vt:vector>
  </HeadingPairs>
  <TitlesOfParts>
    <vt:vector size="9" baseType="lpstr">
      <vt:lpstr>Office Theme</vt:lpstr>
      <vt:lpstr>Slide 1</vt:lpstr>
      <vt:lpstr>How We Got Here</vt:lpstr>
      <vt:lpstr>Resolution 2009-C056</vt:lpstr>
      <vt:lpstr>In response, the SCLM . . .</vt:lpstr>
      <vt:lpstr>Liturgical Reflection</vt:lpstr>
      <vt:lpstr>Thank you!</vt:lpstr>
      <vt:lpstr>Theology</vt:lpstr>
      <vt:lpstr>Liturgy</vt:lpstr>
    </vt:vector>
  </TitlesOfParts>
  <Company>Church Divinity School of the Pacific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kaubert</dc:creator>
  <cp:lastModifiedBy>kaubert</cp:lastModifiedBy>
  <cp:revision>265</cp:revision>
  <dcterms:created xsi:type="dcterms:W3CDTF">2010-09-08T20:42:45Z</dcterms:created>
  <dcterms:modified xsi:type="dcterms:W3CDTF">2011-11-03T01:58:47Z</dcterms:modified>
</cp:coreProperties>
</file>