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sldIdLst>
    <p:sldId id="256" r:id="rId2"/>
    <p:sldId id="345" r:id="rId3"/>
    <p:sldId id="300" r:id="rId4"/>
    <p:sldId id="400" r:id="rId5"/>
    <p:sldId id="402" r:id="rId6"/>
    <p:sldId id="401" r:id="rId7"/>
    <p:sldId id="279" r:id="rId8"/>
  </p:sldIdLst>
  <p:sldSz cx="9144000" cy="6858000" type="screen4x3"/>
  <p:notesSz cx="6858000" cy="9144000"/>
  <p:custShowLst>
    <p:custShow name="Theology" id="0">
      <p:sldLst/>
    </p:custShow>
    <p:custShow name="Liturgy" id="1">
      <p:sldLst/>
    </p:custShow>
  </p:custShow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clrMru>
    <a:srgbClr val="00CC00"/>
    <a:srgbClr val="FFCC00"/>
    <a:srgbClr val="4CB82E"/>
    <a:srgbClr val="66FF33"/>
    <a:srgbClr val="B818A5"/>
    <a:srgbClr val="FFFF00"/>
    <a:srgbClr val="33CC33"/>
    <a:srgbClr val="339933"/>
    <a:srgbClr val="FFFF66"/>
    <a:srgbClr val="99CC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13" autoAdjust="0"/>
    <p:restoredTop sz="83555" autoAdjust="0"/>
  </p:normalViewPr>
  <p:slideViewPr>
    <p:cSldViewPr>
      <p:cViewPr>
        <p:scale>
          <a:sx n="70" d="100"/>
          <a:sy n="70" d="100"/>
        </p:scale>
        <p:origin x="-1152"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11772"/>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E679AD8-290B-4819-9CA4-4EA09AFFF467}" type="datetimeFigureOut">
              <a:rPr lang="en-US" smtClean="0"/>
              <a:pPr/>
              <a:t>11/2/2011</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5DF2EE2-DF92-48E5-8DB4-78D7C1D712E9}"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eaLnBrk="1" hangingPunct="1">
              <a:spcBef>
                <a:spcPct val="0"/>
              </a:spcBef>
            </a:pPr>
            <a:r>
              <a:rPr lang="en-US" dirty="0" smtClean="0"/>
              <a:t>Purpose:  	To engage members of a diocese in understanding the charge given in the resolution and the way the Standing Commission on Liturgy and Music 	responded.</a:t>
            </a:r>
          </a:p>
          <a:p>
            <a:pPr eaLnBrk="1" hangingPunct="1">
              <a:spcBef>
                <a:spcPct val="0"/>
              </a:spcBef>
            </a:pPr>
            <a:r>
              <a:rPr lang="en-US" dirty="0" smtClean="0"/>
              <a:t> </a:t>
            </a:r>
          </a:p>
          <a:p>
            <a:pPr eaLnBrk="1" hangingPunct="1">
              <a:spcBef>
                <a:spcPct val="0"/>
              </a:spcBef>
            </a:pPr>
            <a:r>
              <a:rPr lang="en-US" dirty="0" smtClean="0"/>
              <a:t>Preparation: 	Ask one member of the General Convention Deputation to be ready to introduce the process and material. S/he should also be the time 		keeper.  This “table discussion format” is designed for between 10 and 15 minutes, as we assume convention timing is tight.  Have copies 		of the C-056 Resolution on the tables (or if people are seated in rows, given to them ahead of time) and ask them to follow the 		discussion format either presented on the PowerPoint presentation or copied on back of the handout.  If people are not at tables, invite them to form 	small clusters of 3 or 4 people. </a:t>
            </a:r>
          </a:p>
          <a:p>
            <a:pPr eaLnBrk="1" hangingPunct="1">
              <a:spcBef>
                <a:spcPct val="0"/>
              </a:spcBef>
            </a:pPr>
            <a:endParaRPr lang="en-US" dirty="0" smtClean="0"/>
          </a:p>
          <a:p>
            <a:pPr eaLnBrk="1" hangingPunct="1">
              <a:spcBef>
                <a:spcPct val="0"/>
              </a:spcBef>
            </a:pPr>
            <a:r>
              <a:rPr lang="en-US" dirty="0" smtClean="0"/>
              <a:t>1.	Briefly explain why the Deputation is doing this (open process; want Episcopalians engaging the material; want feedback, etc.)  Ask people to be open 	and respectful of diverse opinions.  Explain this is a “taste” of the type of process in which the SCLM hopes the church will engage.</a:t>
            </a:r>
          </a:p>
          <a:p>
            <a:endParaRPr lang="en-US" dirty="0"/>
          </a:p>
        </p:txBody>
      </p:sp>
      <p:sp>
        <p:nvSpPr>
          <p:cNvPr id="4" name="Slide Number Placeholder 3"/>
          <p:cNvSpPr>
            <a:spLocks noGrp="1"/>
          </p:cNvSpPr>
          <p:nvPr>
            <p:ph type="sldNum" sz="quarter" idx="10"/>
          </p:nvPr>
        </p:nvSpPr>
        <p:spPr/>
        <p:txBody>
          <a:bodyPr/>
          <a:lstStyle/>
          <a:p>
            <a:fld id="{E5DF2EE2-DF92-48E5-8DB4-78D7C1D712E9}" type="slidenum">
              <a:rPr lang="en-US" smtClean="0"/>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eaLnBrk="1" hangingPunct="1">
              <a:spcBef>
                <a:spcPct val="0"/>
              </a:spcBef>
            </a:pPr>
            <a:r>
              <a:rPr lang="en-US" dirty="0" smtClean="0"/>
              <a:t>Show the slide which gives a brief history of how the Episcopal Church got to C-056.  If you are not using PowerPoint read them the items.</a:t>
            </a:r>
          </a:p>
        </p:txBody>
      </p:sp>
      <p:sp>
        <p:nvSpPr>
          <p:cNvPr id="4" name="Slide Number Placeholder 3"/>
          <p:cNvSpPr>
            <a:spLocks noGrp="1"/>
          </p:cNvSpPr>
          <p:nvPr>
            <p:ph type="sldNum" sz="quarter" idx="10"/>
          </p:nvPr>
        </p:nvSpPr>
        <p:spPr/>
        <p:txBody>
          <a:bodyPr/>
          <a:lstStyle/>
          <a:p>
            <a:fld id="{E5DF2EE2-DF92-48E5-8DB4-78D7C1D712E9}" type="slidenum">
              <a:rPr lang="en-US" smtClean="0"/>
              <a:pPr/>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eaLnBrk="1" hangingPunct="1">
              <a:spcBef>
                <a:spcPct val="0"/>
              </a:spcBef>
            </a:pPr>
            <a:r>
              <a:rPr lang="en-US" dirty="0" smtClean="0"/>
              <a:t>Then, ask everyone to read Resolution 2009-C056 and ask them briefly to discuss: </a:t>
            </a:r>
          </a:p>
          <a:p>
            <a:pPr eaLnBrk="1" hangingPunct="1">
              <a:spcBef>
                <a:spcPct val="0"/>
              </a:spcBef>
            </a:pPr>
            <a:endParaRPr lang="en-US" dirty="0" smtClean="0"/>
          </a:p>
          <a:p>
            <a:pPr eaLnBrk="1" hangingPunct="1">
              <a:spcBef>
                <a:spcPct val="0"/>
              </a:spcBef>
            </a:pPr>
            <a:r>
              <a:rPr lang="en-US" dirty="0" smtClean="0"/>
              <a:t>	1.	What are the “action items” this resolution calls for?</a:t>
            </a:r>
          </a:p>
          <a:p>
            <a:pPr eaLnBrk="1" hangingPunct="1">
              <a:spcBef>
                <a:spcPct val="0"/>
              </a:spcBef>
            </a:pPr>
            <a:r>
              <a:rPr lang="en-US" dirty="0" smtClean="0"/>
              <a:t>	2.	What would you have expected the Standing Commission on Liturgy and Music to do?</a:t>
            </a:r>
          </a:p>
          <a:p>
            <a:endParaRPr lang="en-US" dirty="0" smtClean="0"/>
          </a:p>
          <a:p>
            <a:r>
              <a:rPr lang="en-US" dirty="0" smtClean="0"/>
              <a:t>Consider</a:t>
            </a:r>
            <a:r>
              <a:rPr lang="en-US" baseline="0" dirty="0" smtClean="0"/>
              <a:t> allowing time for discussion in small groups. </a:t>
            </a:r>
            <a:endParaRPr lang="en-US" dirty="0"/>
          </a:p>
        </p:txBody>
      </p:sp>
      <p:sp>
        <p:nvSpPr>
          <p:cNvPr id="4" name="Slide Number Placeholder 3"/>
          <p:cNvSpPr>
            <a:spLocks noGrp="1"/>
          </p:cNvSpPr>
          <p:nvPr>
            <p:ph type="sldNum" sz="quarter" idx="10"/>
          </p:nvPr>
        </p:nvSpPr>
        <p:spPr/>
        <p:txBody>
          <a:bodyPr/>
          <a:lstStyle/>
          <a:p>
            <a:fld id="{E5DF2EE2-DF92-48E5-8DB4-78D7C1D712E9}" type="slidenum">
              <a:rPr lang="en-US" smtClean="0"/>
              <a:pPr/>
              <a:t>3</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eaLnBrk="1" hangingPunct="1">
              <a:spcBef>
                <a:spcPct val="0"/>
              </a:spcBef>
            </a:pPr>
            <a:r>
              <a:rPr lang="en-US" dirty="0" smtClean="0"/>
              <a:t>After about 5 minutes ask the members of the convention to draw their attention to these next PowerPoint slides and show them the process in which the SCLM engaged.  If you are not using PowerPoint read them the items.</a:t>
            </a:r>
          </a:p>
          <a:p>
            <a:pPr eaLnBrk="1" hangingPunct="1">
              <a:spcBef>
                <a:spcPct val="0"/>
              </a:spcBef>
            </a:pPr>
            <a:endParaRPr lang="en-US" dirty="0" smtClean="0"/>
          </a:p>
          <a:p>
            <a:endParaRPr lang="en-US" dirty="0"/>
          </a:p>
        </p:txBody>
      </p:sp>
      <p:sp>
        <p:nvSpPr>
          <p:cNvPr id="4" name="Slide Number Placeholder 3"/>
          <p:cNvSpPr>
            <a:spLocks noGrp="1"/>
          </p:cNvSpPr>
          <p:nvPr>
            <p:ph type="sldNum" sz="quarter" idx="10"/>
          </p:nvPr>
        </p:nvSpPr>
        <p:spPr/>
        <p:txBody>
          <a:bodyPr/>
          <a:lstStyle/>
          <a:p>
            <a:fld id="{E5DF2EE2-DF92-48E5-8DB4-78D7C1D712E9}" type="slidenum">
              <a:rPr lang="en-US" smtClean="0"/>
              <a:pPr/>
              <a:t>4</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5DF2EE2-DF92-48E5-8DB4-78D7C1D712E9}" type="slidenum">
              <a:rPr lang="en-US" smtClean="0"/>
              <a:pPr/>
              <a:t>5</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fontAlgn="auto">
              <a:spcBef>
                <a:spcPts val="0"/>
              </a:spcBef>
              <a:spcAft>
                <a:spcPts val="0"/>
              </a:spcAft>
              <a:defRPr/>
            </a:pPr>
            <a:endParaRPr lang="en-US" dirty="0" smtClean="0"/>
          </a:p>
        </p:txBody>
      </p:sp>
      <p:sp>
        <p:nvSpPr>
          <p:cNvPr id="4" name="Slide Number Placeholder 3"/>
          <p:cNvSpPr>
            <a:spLocks noGrp="1"/>
          </p:cNvSpPr>
          <p:nvPr>
            <p:ph type="sldNum" sz="quarter" idx="10"/>
          </p:nvPr>
        </p:nvSpPr>
        <p:spPr/>
        <p:txBody>
          <a:bodyPr/>
          <a:lstStyle/>
          <a:p>
            <a:fld id="{E5DF2EE2-DF92-48E5-8DB4-78D7C1D712E9}" type="slidenum">
              <a:rPr lang="en-US" smtClean="0"/>
              <a:pPr/>
              <a:t>6</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eaLnBrk="1" hangingPunct="1">
              <a:spcBef>
                <a:spcPct val="0"/>
              </a:spcBef>
            </a:pPr>
            <a:r>
              <a:rPr lang="en-US" dirty="0" smtClean="0"/>
              <a:t>Wrap up the exercise and invite members to jot down and give to the Deputation a list of the two or three most important things they learned from the conversation.  Let them know that you will share that information with the Commission as part of the ongoing open process leading to General Convention.   Direct them to the Commission website for further study.</a:t>
            </a:r>
          </a:p>
        </p:txBody>
      </p:sp>
      <p:sp>
        <p:nvSpPr>
          <p:cNvPr id="4" name="Slide Number Placeholder 3"/>
          <p:cNvSpPr>
            <a:spLocks noGrp="1"/>
          </p:cNvSpPr>
          <p:nvPr>
            <p:ph type="sldNum" sz="quarter" idx="10"/>
          </p:nvPr>
        </p:nvSpPr>
        <p:spPr/>
        <p:txBody>
          <a:bodyPr/>
          <a:lstStyle/>
          <a:p>
            <a:fld id="{E5DF2EE2-DF92-48E5-8DB4-78D7C1D712E9}" type="slidenum">
              <a:rPr lang="en-US" smtClean="0"/>
              <a:pPr/>
              <a:t>7</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lvl1pPr>
              <a:defRPr>
                <a:effectLst/>
                <a:latin typeface="Tahoma" pitchFamily="34" charset="0"/>
                <a:cs typeface="Tahoma" pitchFamily="34" charset="0"/>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latin typeface="Tahoma" pitchFamily="34" charset="0"/>
                <a:cs typeface="Tahoma"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4" name="Date Placeholder 3"/>
          <p:cNvSpPr>
            <a:spLocks noGrp="1"/>
          </p:cNvSpPr>
          <p:nvPr>
            <p:ph type="dt" sz="half" idx="10"/>
          </p:nvPr>
        </p:nvSpPr>
        <p:spPr/>
        <p:txBody>
          <a:bodyPr/>
          <a:lstStyle/>
          <a:p>
            <a:fld id="{B942215E-CD77-41B0-8A80-A4DCCF25BFBC}" type="datetimeFigureOut">
              <a:rPr lang="en-US" smtClean="0"/>
              <a:pPr/>
              <a:t>11/2/2011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8ECDE83-6286-44F7-980B-4FC42F2AB184}" type="slidenum">
              <a:rPr lang="en-US" smtClean="0"/>
              <a:pPr/>
              <a:t>‹#›</a:t>
            </a:fld>
            <a:endParaRPr lang="en-US" dirty="0"/>
          </a:p>
        </p:txBody>
      </p:sp>
      <p:cxnSp>
        <p:nvCxnSpPr>
          <p:cNvPr id="17" name="Straight Connector 16"/>
          <p:cNvCxnSpPr/>
          <p:nvPr userDrawn="1"/>
        </p:nvCxnSpPr>
        <p:spPr>
          <a:xfrm>
            <a:off x="838200" y="6248400"/>
            <a:ext cx="7620000" cy="0"/>
          </a:xfrm>
          <a:prstGeom prst="line">
            <a:avLst/>
          </a:prstGeom>
          <a:ln w="38100">
            <a:solidFill>
              <a:srgbClr val="BF0A30"/>
            </a:solidFill>
          </a:ln>
        </p:spPr>
        <p:style>
          <a:lnRef idx="1">
            <a:schemeClr val="accent1"/>
          </a:lnRef>
          <a:fillRef idx="0">
            <a:schemeClr val="accent1"/>
          </a:fillRef>
          <a:effectRef idx="0">
            <a:schemeClr val="accent1"/>
          </a:effectRef>
          <a:fontRef idx="minor">
            <a:schemeClr val="tx1"/>
          </a:fontRef>
        </p:style>
      </p:cxnSp>
      <p:pic>
        <p:nvPicPr>
          <p:cNvPr id="18" name="Picture 17" descr="Dove Pantone 193.jpg"/>
          <p:cNvPicPr>
            <a:picLocks noChangeAspect="1"/>
          </p:cNvPicPr>
          <p:nvPr userDrawn="1"/>
        </p:nvPicPr>
        <p:blipFill>
          <a:blip r:embed="rId2" cstate="print"/>
          <a:stretch>
            <a:fillRect/>
          </a:stretch>
        </p:blipFill>
        <p:spPr>
          <a:xfrm>
            <a:off x="447017" y="5791200"/>
            <a:ext cx="619783" cy="762000"/>
          </a:xfrm>
          <a:prstGeom prst="rect">
            <a:avLst/>
          </a:prstGeom>
        </p:spPr>
      </p:pic>
      <p:pic>
        <p:nvPicPr>
          <p:cNvPr id="19" name="Picture 18" descr="episcopal-church-logo-72dpi - from Church Office.jpg"/>
          <p:cNvPicPr>
            <a:picLocks noChangeAspect="1"/>
          </p:cNvPicPr>
          <p:nvPr userDrawn="1"/>
        </p:nvPicPr>
        <p:blipFill>
          <a:blip r:embed="rId3" cstate="print"/>
          <a:srcRect l="41666" t="67583" r="41667" b="1648"/>
          <a:stretch>
            <a:fillRect/>
          </a:stretch>
        </p:blipFill>
        <p:spPr>
          <a:xfrm>
            <a:off x="8109857" y="5791200"/>
            <a:ext cx="653143" cy="762000"/>
          </a:xfrm>
          <a:prstGeom prst="rect">
            <a:avLst/>
          </a:prstGeom>
        </p:spPr>
      </p:pic>
    </p:spTree>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lang="en-US" dirty="0">
                <a:effectLst/>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defRPr>
                <a:latin typeface="Tahoma" pitchFamily="34" charset="0"/>
                <a:cs typeface="Tahoma" pitchFamily="34" charset="0"/>
              </a:defRPr>
            </a:lvl1pPr>
            <a:lvl2pPr>
              <a:defRPr>
                <a:latin typeface="Tahoma" pitchFamily="34" charset="0"/>
                <a:cs typeface="Tahoma" pitchFamily="34" charset="0"/>
              </a:defRPr>
            </a:lvl2pPr>
            <a:lvl3pPr>
              <a:defRPr>
                <a:latin typeface="Tahoma" pitchFamily="34" charset="0"/>
                <a:cs typeface="Tahoma" pitchFamily="34" charset="0"/>
              </a:defRPr>
            </a:lvl3pPr>
            <a:lvl4pPr>
              <a:defRPr>
                <a:latin typeface="Tahoma" pitchFamily="34" charset="0"/>
                <a:cs typeface="Tahoma" pitchFamily="34" charset="0"/>
              </a:defRPr>
            </a:lvl4pPr>
            <a:lvl5pPr>
              <a:defRPr>
                <a:latin typeface="Tahoma" pitchFamily="34" charset="0"/>
                <a:cs typeface="Tahoma"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B942215E-CD77-41B0-8A80-A4DCCF25BFBC}" type="datetimeFigureOut">
              <a:rPr lang="en-US" smtClean="0"/>
              <a:pPr/>
              <a:t>11/2/2011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8ECDE83-6286-44F7-980B-4FC42F2AB184}" type="slidenum">
              <a:rPr lang="en-US" smtClean="0"/>
              <a:pPr/>
              <a:t>‹#›</a:t>
            </a:fld>
            <a:endParaRPr lang="en-US" dirty="0"/>
          </a:p>
        </p:txBody>
      </p:sp>
      <p:cxnSp>
        <p:nvCxnSpPr>
          <p:cNvPr id="18" name="Straight Connector 17"/>
          <p:cNvCxnSpPr/>
          <p:nvPr userDrawn="1"/>
        </p:nvCxnSpPr>
        <p:spPr>
          <a:xfrm>
            <a:off x="838200" y="6248400"/>
            <a:ext cx="7620000" cy="0"/>
          </a:xfrm>
          <a:prstGeom prst="line">
            <a:avLst/>
          </a:prstGeom>
          <a:ln w="38100">
            <a:solidFill>
              <a:srgbClr val="BF0A30"/>
            </a:solidFill>
          </a:ln>
        </p:spPr>
        <p:style>
          <a:lnRef idx="1">
            <a:schemeClr val="accent1"/>
          </a:lnRef>
          <a:fillRef idx="0">
            <a:schemeClr val="accent1"/>
          </a:fillRef>
          <a:effectRef idx="0">
            <a:schemeClr val="accent1"/>
          </a:effectRef>
          <a:fontRef idx="minor">
            <a:schemeClr val="tx1"/>
          </a:fontRef>
        </p:style>
      </p:cxnSp>
      <p:pic>
        <p:nvPicPr>
          <p:cNvPr id="19" name="Picture 18" descr="Dove Pantone 193.jpg"/>
          <p:cNvPicPr>
            <a:picLocks noChangeAspect="1"/>
          </p:cNvPicPr>
          <p:nvPr userDrawn="1"/>
        </p:nvPicPr>
        <p:blipFill>
          <a:blip r:embed="rId2" cstate="print"/>
          <a:stretch>
            <a:fillRect/>
          </a:stretch>
        </p:blipFill>
        <p:spPr>
          <a:xfrm>
            <a:off x="447017" y="5791200"/>
            <a:ext cx="619783" cy="762000"/>
          </a:xfrm>
          <a:prstGeom prst="rect">
            <a:avLst/>
          </a:prstGeom>
        </p:spPr>
      </p:pic>
      <p:pic>
        <p:nvPicPr>
          <p:cNvPr id="20" name="Picture 19" descr="episcopal-church-logo-72dpi - from Church Office.jpg"/>
          <p:cNvPicPr>
            <a:picLocks noChangeAspect="1"/>
          </p:cNvPicPr>
          <p:nvPr userDrawn="1"/>
        </p:nvPicPr>
        <p:blipFill>
          <a:blip r:embed="rId3" cstate="print"/>
          <a:srcRect l="41666" t="67583" r="41667" b="1648"/>
          <a:stretch>
            <a:fillRect/>
          </a:stretch>
        </p:blipFill>
        <p:spPr>
          <a:xfrm>
            <a:off x="8109857" y="5791200"/>
            <a:ext cx="653143" cy="762000"/>
          </a:xfrm>
          <a:prstGeom prst="rect">
            <a:avLst/>
          </a:prstGeom>
        </p:spPr>
      </p:pic>
    </p:spTree>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942215E-CD77-41B0-8A80-A4DCCF25BFBC}" type="datetimeFigureOut">
              <a:rPr lang="en-US" smtClean="0"/>
              <a:pPr/>
              <a:t>11/2/2011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8ECDE83-6286-44F7-980B-4FC42F2AB184}" type="slidenum">
              <a:rPr lang="en-US" smtClean="0"/>
              <a:pPr/>
              <a:t>‹#›</a:t>
            </a:fld>
            <a:endParaRPr lang="en-US" dirty="0"/>
          </a:p>
        </p:txBody>
      </p:sp>
    </p:spTree>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942215E-CD77-41B0-8A80-A4DCCF25BFBC}" type="datetimeFigureOut">
              <a:rPr lang="en-US" smtClean="0"/>
              <a:pPr/>
              <a:t>11/2/2011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8ECDE83-6286-44F7-980B-4FC42F2AB184}" type="slidenum">
              <a:rPr lang="en-US" smtClean="0"/>
              <a:pPr/>
              <a:t>‹#›</a:t>
            </a:fld>
            <a:endParaRPr lang="en-US" dirty="0"/>
          </a:p>
        </p:txBody>
      </p:sp>
    </p:spTree>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942215E-CD77-41B0-8A80-A4DCCF25BFBC}" type="datetimeFigureOut">
              <a:rPr lang="en-US" smtClean="0"/>
              <a:pPr/>
              <a:t>11/2/2011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18ECDE83-6286-44F7-980B-4FC42F2AB184}" type="slidenum">
              <a:rPr lang="en-US" smtClean="0"/>
              <a:pPr/>
              <a:t>‹#›</a:t>
            </a:fld>
            <a:endParaRPr lang="en-US" dirty="0"/>
          </a:p>
        </p:txBody>
      </p:sp>
    </p:spTree>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Date Placeholder 2"/>
          <p:cNvSpPr>
            <a:spLocks noGrp="1"/>
          </p:cNvSpPr>
          <p:nvPr>
            <p:ph type="dt" sz="half" idx="10"/>
          </p:nvPr>
        </p:nvSpPr>
        <p:spPr/>
        <p:txBody>
          <a:bodyPr/>
          <a:lstStyle/>
          <a:p>
            <a:fld id="{B942215E-CD77-41B0-8A80-A4DCCF25BFBC}" type="datetimeFigureOut">
              <a:rPr lang="en-US" smtClean="0"/>
              <a:pPr/>
              <a:t>11/2/2011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18ECDE83-6286-44F7-980B-4FC42F2AB184}" type="slidenum">
              <a:rPr lang="en-US" smtClean="0"/>
              <a:pPr/>
              <a:t>‹#›</a:t>
            </a:fld>
            <a:endParaRPr lang="en-US" dirty="0"/>
          </a:p>
        </p:txBody>
      </p:sp>
    </p:spTree>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942215E-CD77-41B0-8A80-A4DCCF25BFBC}" type="datetimeFigureOut">
              <a:rPr lang="en-US" smtClean="0"/>
              <a:pPr/>
              <a:t>11/2/2011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18ECDE83-6286-44F7-980B-4FC42F2AB184}" type="slidenum">
              <a:rPr lang="en-US" smtClean="0"/>
              <a:pPr/>
              <a:t>‹#›</a:t>
            </a:fld>
            <a:endParaRPr lang="en-US" dirty="0"/>
          </a:p>
        </p:txBody>
      </p:sp>
    </p:spTree>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942215E-CD77-41B0-8A80-A4DCCF25BFBC}" type="datetimeFigureOut">
              <a:rPr lang="en-US" smtClean="0"/>
              <a:pPr/>
              <a:t>11/2/2011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8ECDE83-6286-44F7-980B-4FC42F2AB184}" type="slidenum">
              <a:rPr lang="en-US" smtClean="0"/>
              <a:pPr/>
              <a:t>‹#›</a:t>
            </a:fld>
            <a:endParaRPr lang="en-US" dirty="0"/>
          </a:p>
        </p:txBody>
      </p:sp>
    </p:spTree>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942215E-CD77-41B0-8A80-A4DCCF25BFBC}" type="datetimeFigureOut">
              <a:rPr lang="en-US" smtClean="0"/>
              <a:pPr/>
              <a:t>11/2/2011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8ECDE83-6286-44F7-980B-4FC42F2AB184}" type="slidenum">
              <a:rPr lang="en-US" smtClean="0"/>
              <a:pPr/>
              <a:t>‹#›</a:t>
            </a:fld>
            <a:endParaRPr lang="en-US" dirty="0"/>
          </a:p>
        </p:txBody>
      </p:sp>
    </p:spTree>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942215E-CD77-41B0-8A80-A4DCCF25BFBC}" type="datetimeFigureOut">
              <a:rPr lang="en-US" smtClean="0"/>
              <a:pPr/>
              <a:t>11/2/2011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8ECDE83-6286-44F7-980B-4FC42F2AB184}" type="slidenum">
              <a:rPr lang="en-US" smtClean="0"/>
              <a:pPr/>
              <a:t>‹#›</a:t>
            </a:fld>
            <a:endParaRPr lang="en-US" dirty="0"/>
          </a:p>
        </p:txBody>
      </p:sp>
    </p:spTree>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942215E-CD77-41B0-8A80-A4DCCF25BFBC}" type="datetimeFigureOut">
              <a:rPr lang="en-US" smtClean="0"/>
              <a:pPr/>
              <a:t>11/2/2011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8ECDE83-6286-44F7-980B-4FC42F2AB184}" type="slidenum">
              <a:rPr lang="en-US" smtClean="0"/>
              <a:pPr/>
              <a:t>‹#›</a:t>
            </a:fld>
            <a:endParaRPr lang="en-US" dirty="0"/>
          </a:p>
        </p:txBody>
      </p:sp>
    </p:spTree>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2A6EBB"/>
            </a:gs>
            <a:gs pos="100000">
              <a:schemeClr val="bg2">
                <a:shade val="30000"/>
                <a:satMod val="20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42215E-CD77-41B0-8A80-A4DCCF25BFBC}" type="datetimeFigureOut">
              <a:rPr lang="en-US" smtClean="0"/>
              <a:pPr/>
              <a:t>11/2/2011</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ECDE83-6286-44F7-980B-4FC42F2AB184}" type="slidenum">
              <a:rPr lang="en-US" smtClean="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fade/>
  </p:transition>
  <p:txStyles>
    <p:titleStyle>
      <a:lvl1pPr algn="ctr" defTabSz="914400" rtl="0" eaLnBrk="1" latinLnBrk="0" hangingPunct="1">
        <a:spcBef>
          <a:spcPct val="0"/>
        </a:spcBef>
        <a:buNone/>
        <a:defRPr sz="4400" b="0" kern="1200">
          <a:solidFill>
            <a:srgbClr val="FFCC00"/>
          </a:solidFill>
          <a:effectLst/>
          <a:latin typeface="Tahoma" pitchFamily="34" charset="0"/>
          <a:ea typeface="+mj-ea"/>
          <a:cs typeface="Tahoma" pitchFamily="34" charset="0"/>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6.xml"/><Relationship Id="rId5" Type="http://schemas.openxmlformats.org/officeDocument/2006/relationships/image" Target="../media/image4.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6.xml"/><Relationship Id="rId5" Type="http://schemas.openxmlformats.org/officeDocument/2006/relationships/image" Target="../media/image4.jpe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Dove Pantone 193.jpg"/>
          <p:cNvPicPr>
            <a:picLocks noChangeAspect="1"/>
          </p:cNvPicPr>
          <p:nvPr/>
        </p:nvPicPr>
        <p:blipFill>
          <a:blip r:embed="rId3" cstate="print"/>
          <a:stretch>
            <a:fillRect/>
          </a:stretch>
        </p:blipFill>
        <p:spPr>
          <a:xfrm>
            <a:off x="555171" y="4440936"/>
            <a:ext cx="1532105" cy="1883664"/>
          </a:xfrm>
          <a:prstGeom prst="rect">
            <a:avLst/>
          </a:prstGeom>
        </p:spPr>
      </p:pic>
      <p:pic>
        <p:nvPicPr>
          <p:cNvPr id="6" name="Picture 5" descr="episcopal-church-logo-72dpi - from Church Office.jpg"/>
          <p:cNvPicPr>
            <a:picLocks noChangeAspect="1"/>
          </p:cNvPicPr>
          <p:nvPr/>
        </p:nvPicPr>
        <p:blipFill>
          <a:blip r:embed="rId4" cstate="print"/>
          <a:srcRect l="41666" t="67583" r="41667" b="1648"/>
          <a:stretch>
            <a:fillRect/>
          </a:stretch>
        </p:blipFill>
        <p:spPr>
          <a:xfrm>
            <a:off x="7108371" y="4517136"/>
            <a:ext cx="1502229" cy="1752600"/>
          </a:xfrm>
          <a:prstGeom prst="rect">
            <a:avLst/>
          </a:prstGeom>
        </p:spPr>
      </p:pic>
      <p:pic>
        <p:nvPicPr>
          <p:cNvPr id="7" name="Picture 6" descr="3 line of type .jpg"/>
          <p:cNvPicPr>
            <a:picLocks noChangeAspect="1"/>
          </p:cNvPicPr>
          <p:nvPr/>
        </p:nvPicPr>
        <p:blipFill>
          <a:blip r:embed="rId5" cstate="print"/>
          <a:stretch>
            <a:fillRect/>
          </a:stretch>
        </p:blipFill>
        <p:spPr>
          <a:xfrm>
            <a:off x="2460171" y="4745736"/>
            <a:ext cx="4257982" cy="1179576"/>
          </a:xfrm>
          <a:prstGeom prst="rect">
            <a:avLst/>
          </a:prstGeom>
        </p:spPr>
      </p:pic>
      <p:sp>
        <p:nvSpPr>
          <p:cNvPr id="9" name="TextBox 8"/>
          <p:cNvSpPr txBox="1"/>
          <p:nvPr/>
        </p:nvSpPr>
        <p:spPr>
          <a:xfrm>
            <a:off x="685800" y="594479"/>
            <a:ext cx="7543800" cy="3200876"/>
          </a:xfrm>
          <a:prstGeom prst="rect">
            <a:avLst/>
          </a:prstGeom>
          <a:noFill/>
        </p:spPr>
        <p:txBody>
          <a:bodyPr wrap="square" rtlCol="0">
            <a:spAutoFit/>
          </a:bodyPr>
          <a:lstStyle/>
          <a:p>
            <a:pPr algn="ctr">
              <a:spcAft>
                <a:spcPts val="1200"/>
              </a:spcAft>
            </a:pPr>
            <a:r>
              <a:rPr lang="en-US" sz="4000" dirty="0" smtClean="0"/>
              <a:t> </a:t>
            </a:r>
            <a:r>
              <a:rPr lang="en-US" sz="4000" dirty="0" smtClean="0">
                <a:latin typeface="Tahoma" pitchFamily="34" charset="0"/>
                <a:cs typeface="Tahoma" pitchFamily="34" charset="0"/>
              </a:rPr>
              <a:t>Helping Dioceses Understand</a:t>
            </a:r>
          </a:p>
          <a:p>
            <a:pPr algn="ctr">
              <a:spcAft>
                <a:spcPts val="1200"/>
              </a:spcAft>
            </a:pPr>
            <a:r>
              <a:rPr lang="en-US" sz="2800" dirty="0" smtClean="0">
                <a:latin typeface="Tahoma" pitchFamily="34" charset="0"/>
                <a:cs typeface="Tahoma" pitchFamily="34" charset="0"/>
              </a:rPr>
              <a:t>the response to 2009 GC Resolution C056</a:t>
            </a:r>
          </a:p>
          <a:p>
            <a:pPr algn="ctr">
              <a:spcAft>
                <a:spcPts val="1200"/>
              </a:spcAft>
            </a:pPr>
            <a:r>
              <a:rPr lang="en-US" sz="3200" i="1" dirty="0" smtClean="0">
                <a:latin typeface="Tahoma" pitchFamily="34" charset="0"/>
                <a:cs typeface="Tahoma" pitchFamily="34" charset="0"/>
              </a:rPr>
              <a:t>Liturgies for Blessing</a:t>
            </a:r>
            <a:br>
              <a:rPr lang="en-US" sz="3200" i="1" dirty="0" smtClean="0">
                <a:latin typeface="Tahoma" pitchFamily="34" charset="0"/>
                <a:cs typeface="Tahoma" pitchFamily="34" charset="0"/>
              </a:rPr>
            </a:br>
            <a:r>
              <a:rPr lang="en-US" sz="3200" i="1" dirty="0" smtClean="0">
                <a:latin typeface="Tahoma" pitchFamily="34" charset="0"/>
                <a:cs typeface="Tahoma" pitchFamily="34" charset="0"/>
              </a:rPr>
              <a:t>Same-Gender Relationships</a:t>
            </a:r>
          </a:p>
          <a:p>
            <a:pPr algn="ctr"/>
            <a:r>
              <a:rPr lang="en-US" sz="4000" dirty="0" smtClean="0">
                <a:solidFill>
                  <a:srgbClr val="FFCC00"/>
                </a:solidFill>
                <a:latin typeface="Tahoma" pitchFamily="34" charset="0"/>
                <a:cs typeface="Tahoma" pitchFamily="34" charset="0"/>
              </a:rPr>
              <a:t>Understanding Resolution C056</a:t>
            </a:r>
          </a:p>
        </p:txBody>
      </p:sp>
    </p:spTree>
  </p:cSld>
  <p:clrMapOvr>
    <a:masterClrMapping/>
  </p:clrMapOvr>
  <p:transition spd="med">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We Got Here</a:t>
            </a:r>
            <a:endParaRPr lang="en-US" dirty="0"/>
          </a:p>
        </p:txBody>
      </p:sp>
      <p:sp>
        <p:nvSpPr>
          <p:cNvPr id="3" name="Content Placeholder 2"/>
          <p:cNvSpPr>
            <a:spLocks noGrp="1"/>
          </p:cNvSpPr>
          <p:nvPr>
            <p:ph idx="1"/>
          </p:nvPr>
        </p:nvSpPr>
        <p:spPr>
          <a:xfrm>
            <a:off x="685800" y="1371600"/>
            <a:ext cx="7772400" cy="4648200"/>
          </a:xfrm>
        </p:spPr>
        <p:txBody>
          <a:bodyPr>
            <a:noAutofit/>
          </a:bodyPr>
          <a:lstStyle/>
          <a:p>
            <a:pPr marL="0" indent="0">
              <a:spcBef>
                <a:spcPts val="0"/>
              </a:spcBef>
              <a:spcAft>
                <a:spcPts val="600"/>
              </a:spcAft>
              <a:buNone/>
            </a:pPr>
            <a:r>
              <a:rPr lang="en-US" sz="2400" dirty="0" smtClean="0"/>
              <a:t>The Episcopal Church’s General Convention working for 35 years:</a:t>
            </a:r>
          </a:p>
          <a:p>
            <a:pPr>
              <a:spcBef>
                <a:spcPts val="0"/>
              </a:spcBef>
              <a:spcAft>
                <a:spcPts val="600"/>
              </a:spcAft>
              <a:defRPr/>
            </a:pPr>
            <a:r>
              <a:rPr lang="en-US" sz="2400" dirty="0" smtClean="0"/>
              <a:t>1976: First discussion and resolution: </a:t>
            </a:r>
            <a:br>
              <a:rPr lang="en-US" sz="2400" dirty="0" smtClean="0"/>
            </a:br>
            <a:r>
              <a:rPr lang="en-US" sz="2400" i="1" dirty="0" smtClean="0"/>
              <a:t>homosexual persons are children of God</a:t>
            </a:r>
          </a:p>
          <a:p>
            <a:pPr>
              <a:spcBef>
                <a:spcPts val="0"/>
              </a:spcBef>
              <a:spcAft>
                <a:spcPts val="600"/>
              </a:spcAft>
              <a:defRPr/>
            </a:pPr>
            <a:r>
              <a:rPr lang="en-US" sz="2400" dirty="0" smtClean="0"/>
              <a:t>2000: Clarity about same-gender couples: </a:t>
            </a:r>
            <a:br>
              <a:rPr lang="en-US" sz="2400" dirty="0" smtClean="0"/>
            </a:br>
            <a:r>
              <a:rPr lang="en-US" sz="2400" i="1" dirty="0" smtClean="0"/>
              <a:t>such relationships will be characterized by fidelity, monogamy, mutual affection and respect, careful, honest communication, and holy love</a:t>
            </a:r>
          </a:p>
          <a:p>
            <a:pPr lvl="0">
              <a:spcBef>
                <a:spcPts val="0"/>
              </a:spcBef>
              <a:spcAft>
                <a:spcPts val="600"/>
              </a:spcAft>
            </a:pPr>
            <a:r>
              <a:rPr lang="en-US" sz="2400" dirty="0" smtClean="0"/>
              <a:t>2003: Liturgies celebrating/blessing relationship: </a:t>
            </a:r>
            <a:br>
              <a:rPr lang="en-US" sz="2400" dirty="0" smtClean="0"/>
            </a:br>
            <a:r>
              <a:rPr lang="en-US" sz="2400" i="1" dirty="0" smtClean="0"/>
              <a:t>within the bounds of our common life</a:t>
            </a:r>
          </a:p>
          <a:p>
            <a:pPr marL="0" lvl="0" indent="0" algn="ctr">
              <a:spcBef>
                <a:spcPts val="0"/>
              </a:spcBef>
              <a:spcAft>
                <a:spcPts val="600"/>
              </a:spcAft>
              <a:buNone/>
            </a:pPr>
            <a:r>
              <a:rPr lang="en-US" sz="2400" b="1" dirty="0" smtClean="0">
                <a:solidFill>
                  <a:srgbClr val="FFC000"/>
                </a:solidFill>
              </a:rPr>
              <a:t>Discussions and resolutions also in </a:t>
            </a:r>
            <a:br>
              <a:rPr lang="en-US" sz="2400" b="1" dirty="0" smtClean="0">
                <a:solidFill>
                  <a:srgbClr val="FFC000"/>
                </a:solidFill>
              </a:rPr>
            </a:br>
            <a:r>
              <a:rPr lang="en-US" sz="2400" b="1" dirty="0" smtClean="0">
                <a:solidFill>
                  <a:srgbClr val="FFC000"/>
                </a:solidFill>
              </a:rPr>
              <a:t>1985,1991, 1994, 1997</a:t>
            </a:r>
            <a:endParaRPr lang="en-US" sz="2400" dirty="0">
              <a:solidFill>
                <a:srgbClr val="FFC000"/>
              </a:solidFill>
            </a:endParaRPr>
          </a:p>
        </p:txBody>
      </p:sp>
    </p:spTree>
  </p:cSld>
  <p:clrMapOvr>
    <a:masterClrMapping/>
  </p:clrMapOvr>
  <p:transition spd="med">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Resolution 2009-C056</a:t>
            </a:r>
            <a:endParaRPr lang="en-US" dirty="0"/>
          </a:p>
        </p:txBody>
      </p:sp>
      <p:sp>
        <p:nvSpPr>
          <p:cNvPr id="5" name="Content Placeholder 2"/>
          <p:cNvSpPr>
            <a:spLocks noGrp="1"/>
          </p:cNvSpPr>
          <p:nvPr>
            <p:ph idx="1"/>
          </p:nvPr>
        </p:nvSpPr>
        <p:spPr>
          <a:xfrm>
            <a:off x="914400" y="1600200"/>
            <a:ext cx="7315200" cy="4114800"/>
          </a:xfrm>
        </p:spPr>
        <p:txBody>
          <a:bodyPr>
            <a:noAutofit/>
          </a:bodyPr>
          <a:lstStyle/>
          <a:p>
            <a:pPr marL="0" indent="0">
              <a:spcBef>
                <a:spcPts val="0"/>
              </a:spcBef>
              <a:spcAft>
                <a:spcPts val="1200"/>
              </a:spcAft>
              <a:buNone/>
            </a:pPr>
            <a:r>
              <a:rPr lang="en-US" sz="2800" dirty="0" smtClean="0"/>
              <a:t>Please quickly read 2009 General Convention Resolution C056. Briefly discuss:</a:t>
            </a:r>
          </a:p>
          <a:p>
            <a:pPr>
              <a:spcBef>
                <a:spcPts val="0"/>
              </a:spcBef>
              <a:spcAft>
                <a:spcPts val="1200"/>
              </a:spcAft>
              <a:buFont typeface="Tahoma" pitchFamily="34" charset="0"/>
              <a:buChar char="•"/>
              <a:defRPr/>
            </a:pPr>
            <a:r>
              <a:rPr lang="en-US" sz="2800" dirty="0" smtClean="0"/>
              <a:t>What “action items” does this resolution call for?</a:t>
            </a:r>
            <a:endParaRPr lang="en-US" sz="2800" i="1" dirty="0" smtClean="0"/>
          </a:p>
          <a:p>
            <a:pPr>
              <a:spcBef>
                <a:spcPts val="0"/>
              </a:spcBef>
              <a:spcAft>
                <a:spcPts val="1200"/>
              </a:spcAft>
              <a:buFont typeface="Tahoma" pitchFamily="34" charset="0"/>
              <a:buChar char="•"/>
              <a:defRPr/>
            </a:pPr>
            <a:r>
              <a:rPr lang="en-US" sz="2800" dirty="0" smtClean="0"/>
              <a:t>What would you have expected the Standing Commission on Liturgy and Music to do in response?</a:t>
            </a:r>
          </a:p>
        </p:txBody>
      </p:sp>
    </p:spTree>
  </p:cSld>
  <p:clrMapOvr>
    <a:masterClrMapping/>
  </p:clrMapOvr>
  <p:transition spd="med">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74638"/>
            <a:ext cx="8382000" cy="1143000"/>
          </a:xfrm>
        </p:spPr>
        <p:txBody>
          <a:bodyPr>
            <a:normAutofit fontScale="90000"/>
          </a:bodyPr>
          <a:lstStyle/>
          <a:p>
            <a:r>
              <a:rPr lang="en-US" dirty="0" smtClean="0"/>
              <a:t>How DID the Commission Respond?</a:t>
            </a:r>
            <a:endParaRPr lang="en-US" dirty="0"/>
          </a:p>
        </p:txBody>
      </p:sp>
      <p:sp>
        <p:nvSpPr>
          <p:cNvPr id="3" name="Content Placeholder 2"/>
          <p:cNvSpPr>
            <a:spLocks noGrp="1"/>
          </p:cNvSpPr>
          <p:nvPr>
            <p:ph idx="1"/>
          </p:nvPr>
        </p:nvSpPr>
        <p:spPr>
          <a:xfrm>
            <a:off x="609600" y="1447800"/>
            <a:ext cx="8001000" cy="4495800"/>
          </a:xfrm>
        </p:spPr>
        <p:txBody>
          <a:bodyPr>
            <a:noAutofit/>
          </a:bodyPr>
          <a:lstStyle/>
          <a:p>
            <a:pPr algn="ctr">
              <a:spcBef>
                <a:spcPct val="0"/>
              </a:spcBef>
              <a:spcAft>
                <a:spcPts val="1800"/>
              </a:spcAft>
              <a:buNone/>
            </a:pPr>
            <a:r>
              <a:rPr lang="en-US" sz="3600" dirty="0" smtClean="0"/>
              <a:t>Open Process</a:t>
            </a:r>
          </a:p>
          <a:p>
            <a:pPr>
              <a:spcBef>
                <a:spcPts val="0"/>
              </a:spcBef>
              <a:spcAft>
                <a:spcPts val="600"/>
              </a:spcAft>
            </a:pPr>
            <a:r>
              <a:rPr lang="en-US" sz="2000" dirty="0" smtClean="0"/>
              <a:t>Spring 2010: </a:t>
            </a:r>
            <a:r>
              <a:rPr lang="en-US" sz="2000" b="1" dirty="0" smtClean="0">
                <a:solidFill>
                  <a:srgbClr val="FFC000"/>
                </a:solidFill>
              </a:rPr>
              <a:t>Created 4 Task Groups </a:t>
            </a:r>
            <a:r>
              <a:rPr lang="en-US" sz="2000" dirty="0" smtClean="0"/>
              <a:t>to work on the Liturgical, Theological, Pastoral &amp; Teaching, and Civil/Canon Law aspects of the work. </a:t>
            </a:r>
          </a:p>
          <a:p>
            <a:pPr>
              <a:spcBef>
                <a:spcPts val="0"/>
              </a:spcBef>
              <a:spcAft>
                <a:spcPts val="600"/>
              </a:spcAft>
            </a:pPr>
            <a:r>
              <a:rPr lang="en-US" sz="2000" dirty="0" smtClean="0"/>
              <a:t>July 2010: Secured funding for the work. The </a:t>
            </a:r>
            <a:r>
              <a:rPr lang="en-US" sz="2000" b="1" dirty="0" smtClean="0">
                <a:solidFill>
                  <a:srgbClr val="FFC000"/>
                </a:solidFill>
              </a:rPr>
              <a:t>Task Groups met </a:t>
            </a:r>
            <a:r>
              <a:rPr lang="en-US" sz="2000" dirty="0" smtClean="0"/>
              <a:t>this month and 4 more times over the next 14 months.</a:t>
            </a:r>
          </a:p>
          <a:p>
            <a:pPr>
              <a:spcBef>
                <a:spcPts val="0"/>
              </a:spcBef>
              <a:spcAft>
                <a:spcPts val="600"/>
              </a:spcAft>
            </a:pPr>
            <a:r>
              <a:rPr lang="en-US" sz="2000" dirty="0" smtClean="0"/>
              <a:t>September 2010: </a:t>
            </a:r>
            <a:r>
              <a:rPr lang="en-US" sz="2000" b="1" dirty="0" smtClean="0">
                <a:solidFill>
                  <a:srgbClr val="FFC000"/>
                </a:solidFill>
              </a:rPr>
              <a:t>Consultation with the House of Bishops. </a:t>
            </a:r>
          </a:p>
          <a:p>
            <a:pPr>
              <a:spcBef>
                <a:spcPts val="0"/>
              </a:spcBef>
              <a:spcAft>
                <a:spcPts val="600"/>
              </a:spcAft>
            </a:pPr>
            <a:r>
              <a:rPr lang="en-US" sz="2000" dirty="0" smtClean="0"/>
              <a:t>October 2010: </a:t>
            </a:r>
            <a:r>
              <a:rPr lang="en-US" sz="2000" b="1" dirty="0" smtClean="0">
                <a:solidFill>
                  <a:srgbClr val="FFC000"/>
                </a:solidFill>
              </a:rPr>
              <a:t>Province I Hearing.</a:t>
            </a:r>
            <a:r>
              <a:rPr lang="en-US" sz="2000" b="1" dirty="0" smtClean="0">
                <a:solidFill>
                  <a:srgbClr val="00CC00"/>
                </a:solidFill>
              </a:rPr>
              <a:t> </a:t>
            </a:r>
            <a:r>
              <a:rPr lang="en-US" sz="2000" dirty="0" smtClean="0"/>
              <a:t>At the hearing, 33 people, lay and ordained, testified about their experiences.</a:t>
            </a:r>
          </a:p>
        </p:txBody>
      </p:sp>
    </p:spTree>
  </p:cSld>
  <p:clrMapOvr>
    <a:masterClrMapping/>
  </p:clrMapOvr>
  <p:transition spd="med">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609600"/>
            <a:ext cx="8001000" cy="5334000"/>
          </a:xfrm>
        </p:spPr>
        <p:txBody>
          <a:bodyPr>
            <a:noAutofit/>
          </a:bodyPr>
          <a:lstStyle/>
          <a:p>
            <a:pPr marL="0" indent="0" algn="ctr">
              <a:spcBef>
                <a:spcPct val="0"/>
              </a:spcBef>
              <a:spcAft>
                <a:spcPts val="1200"/>
              </a:spcAft>
              <a:buNone/>
            </a:pPr>
            <a:r>
              <a:rPr lang="en-US" sz="3600" dirty="0" smtClean="0"/>
              <a:t>Open Process (continued)</a:t>
            </a:r>
          </a:p>
          <a:p>
            <a:pPr>
              <a:spcBef>
                <a:spcPts val="0"/>
              </a:spcBef>
              <a:spcAft>
                <a:spcPts val="600"/>
              </a:spcAft>
              <a:defRPr/>
            </a:pPr>
            <a:r>
              <a:rPr lang="en-US" sz="2000" dirty="0" smtClean="0"/>
              <a:t>October 2010–January 2011: </a:t>
            </a:r>
            <a:r>
              <a:rPr lang="en-US" sz="2000" b="1" dirty="0" smtClean="0">
                <a:solidFill>
                  <a:srgbClr val="FFC000"/>
                </a:solidFill>
              </a:rPr>
              <a:t>Church-wide Web-based Survey Regarding Pastoral Counseling and Teaching Materials.</a:t>
            </a:r>
            <a:r>
              <a:rPr lang="en-US" sz="2000" dirty="0" smtClean="0">
                <a:solidFill>
                  <a:srgbClr val="FFC000"/>
                </a:solidFill>
              </a:rPr>
              <a:t> </a:t>
            </a:r>
            <a:r>
              <a:rPr lang="en-US" sz="2000" dirty="0" smtClean="0"/>
              <a:t> Received 1,131 responses to the survey, representing 111 dioceses and all 9 Provinces. </a:t>
            </a:r>
          </a:p>
          <a:p>
            <a:pPr>
              <a:spcBef>
                <a:spcPts val="0"/>
              </a:spcBef>
              <a:spcAft>
                <a:spcPts val="600"/>
              </a:spcAft>
              <a:defRPr/>
            </a:pPr>
            <a:r>
              <a:rPr lang="en-US" sz="2000" dirty="0" smtClean="0"/>
              <a:t>March 2011: </a:t>
            </a:r>
            <a:r>
              <a:rPr lang="en-US" sz="2000" b="1" dirty="0" smtClean="0">
                <a:solidFill>
                  <a:srgbClr val="FFC000"/>
                </a:solidFill>
              </a:rPr>
              <a:t>Church-wide Consultation.  </a:t>
            </a:r>
            <a:r>
              <a:rPr lang="en-US" sz="2000" dirty="0" smtClean="0"/>
              <a:t>Invited each diocese to send one lay deputy and one clergy deputy. 194 deputies from 96 dioceses attended.</a:t>
            </a:r>
          </a:p>
          <a:p>
            <a:pPr>
              <a:spcBef>
                <a:spcPts val="0"/>
              </a:spcBef>
              <a:spcAft>
                <a:spcPts val="600"/>
              </a:spcAft>
              <a:defRPr/>
            </a:pPr>
            <a:r>
              <a:rPr lang="en-US" sz="2000" dirty="0" smtClean="0"/>
              <a:t>July 2011: </a:t>
            </a:r>
            <a:r>
              <a:rPr lang="en-US" sz="2000" b="1" dirty="0" smtClean="0">
                <a:solidFill>
                  <a:srgbClr val="FFC000"/>
                </a:solidFill>
              </a:rPr>
              <a:t>Review of Draft Resources</a:t>
            </a:r>
            <a:r>
              <a:rPr lang="en-US" sz="2000" dirty="0" smtClean="0">
                <a:solidFill>
                  <a:srgbClr val="FFC000"/>
                </a:solidFill>
              </a:rPr>
              <a:t>. </a:t>
            </a:r>
            <a:r>
              <a:rPr lang="en-US" sz="2000" dirty="0" smtClean="0"/>
              <a:t>Received comments from 133 people, lay and ordained, representing all 9 provinces.</a:t>
            </a:r>
          </a:p>
          <a:p>
            <a:pPr>
              <a:spcBef>
                <a:spcPts val="0"/>
              </a:spcBef>
              <a:spcAft>
                <a:spcPts val="600"/>
              </a:spcAft>
              <a:defRPr/>
            </a:pPr>
            <a:r>
              <a:rPr lang="en-US" sz="2000" dirty="0" smtClean="0"/>
              <a:t>September 2011: Opportunity for </a:t>
            </a:r>
            <a:r>
              <a:rPr lang="en-US" sz="2000" b="1" dirty="0" smtClean="0">
                <a:solidFill>
                  <a:srgbClr val="FFC000"/>
                </a:solidFill>
              </a:rPr>
              <a:t>House of Bishops to review final drafts</a:t>
            </a:r>
            <a:r>
              <a:rPr lang="en-US" sz="2000" dirty="0" smtClean="0">
                <a:solidFill>
                  <a:srgbClr val="FFC000"/>
                </a:solidFill>
              </a:rPr>
              <a:t>.</a:t>
            </a:r>
          </a:p>
          <a:p>
            <a:pPr>
              <a:spcBef>
                <a:spcPts val="0"/>
              </a:spcBef>
              <a:spcAft>
                <a:spcPts val="600"/>
              </a:spcAft>
              <a:defRPr/>
            </a:pPr>
            <a:r>
              <a:rPr lang="en-US" sz="2000" dirty="0" smtClean="0"/>
              <a:t>Ongoing: </a:t>
            </a:r>
            <a:r>
              <a:rPr lang="en-US" sz="2000" b="1" dirty="0" smtClean="0">
                <a:solidFill>
                  <a:srgbClr val="FFC000"/>
                </a:solidFill>
              </a:rPr>
              <a:t>Informal networks </a:t>
            </a:r>
            <a:r>
              <a:rPr lang="en-US" sz="2000" dirty="0" smtClean="0"/>
              <a:t>of bishops and task group members in and across dioceses.</a:t>
            </a:r>
            <a:endParaRPr lang="en-US" sz="2000" dirty="0"/>
          </a:p>
        </p:txBody>
      </p:sp>
    </p:spTree>
  </p:cSld>
  <p:clrMapOvr>
    <a:masterClrMapping/>
  </p:clrMapOvr>
  <p:transition spd="med">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a:spLocks noGrp="1"/>
          </p:cNvSpPr>
          <p:nvPr>
            <p:ph idx="1"/>
          </p:nvPr>
        </p:nvSpPr>
        <p:spPr>
          <a:xfrm>
            <a:off x="609600" y="533400"/>
            <a:ext cx="7924800" cy="5486400"/>
          </a:xfrm>
        </p:spPr>
        <p:txBody>
          <a:bodyPr>
            <a:noAutofit/>
          </a:bodyPr>
          <a:lstStyle/>
          <a:p>
            <a:pPr marL="274320" indent="0" algn="ctr">
              <a:spcBef>
                <a:spcPts val="0"/>
              </a:spcBef>
              <a:spcAft>
                <a:spcPts val="2400"/>
              </a:spcAft>
              <a:buNone/>
              <a:defRPr/>
            </a:pPr>
            <a:r>
              <a:rPr lang="en-US" sz="3600" dirty="0" smtClean="0"/>
              <a:t>Inviting theological reflection from throughout the Anglican Communion</a:t>
            </a:r>
          </a:p>
          <a:p>
            <a:pPr marL="457200" indent="-457200">
              <a:spcBef>
                <a:spcPts val="0"/>
              </a:spcBef>
              <a:spcAft>
                <a:spcPts val="600"/>
              </a:spcAft>
              <a:defRPr/>
            </a:pPr>
            <a:r>
              <a:rPr lang="en-US" sz="2000" dirty="0" smtClean="0"/>
              <a:t>The </a:t>
            </a:r>
            <a:r>
              <a:rPr lang="en-US" sz="2000" b="1" dirty="0" smtClean="0">
                <a:solidFill>
                  <a:srgbClr val="FFC000"/>
                </a:solidFill>
              </a:rPr>
              <a:t>Anglican Church of Canada</a:t>
            </a:r>
            <a:r>
              <a:rPr lang="en-US" sz="2000" dirty="0" smtClean="0"/>
              <a:t> shared insights and liturgies.</a:t>
            </a:r>
          </a:p>
          <a:p>
            <a:pPr marL="457200" indent="-457200">
              <a:spcBef>
                <a:spcPts val="0"/>
              </a:spcBef>
              <a:spcAft>
                <a:spcPts val="600"/>
              </a:spcAft>
              <a:defRPr/>
            </a:pPr>
            <a:r>
              <a:rPr lang="en-US" sz="2000" dirty="0" smtClean="0"/>
              <a:t>Bishops of The Episcopal Church invited to share Liturgical and Theological principles with </a:t>
            </a:r>
            <a:r>
              <a:rPr lang="en-US" sz="2000" b="1" dirty="0" smtClean="0">
                <a:solidFill>
                  <a:srgbClr val="FFC000"/>
                </a:solidFill>
              </a:rPr>
              <a:t>Anglican bishops</a:t>
            </a:r>
            <a:r>
              <a:rPr lang="en-US" sz="2000" dirty="0" smtClean="0"/>
              <a:t>. </a:t>
            </a:r>
          </a:p>
          <a:p>
            <a:pPr marL="457200" indent="-457200">
              <a:spcBef>
                <a:spcPts val="0"/>
              </a:spcBef>
              <a:spcAft>
                <a:spcPts val="600"/>
              </a:spcAft>
              <a:defRPr/>
            </a:pPr>
            <a:r>
              <a:rPr lang="en-US" sz="2000" dirty="0" smtClean="0"/>
              <a:t>Reflection at the August 2011 </a:t>
            </a:r>
            <a:r>
              <a:rPr lang="en-US" sz="2000" b="1" dirty="0" smtClean="0">
                <a:solidFill>
                  <a:srgbClr val="FFC000"/>
                </a:solidFill>
              </a:rPr>
              <a:t>International Anglican Liturgical Consultation (IALC)</a:t>
            </a:r>
            <a:r>
              <a:rPr lang="en-US" sz="2000" dirty="0" smtClean="0">
                <a:solidFill>
                  <a:srgbClr val="FFC000"/>
                </a:solidFill>
              </a:rPr>
              <a:t> </a:t>
            </a:r>
            <a:r>
              <a:rPr lang="en-US" sz="2000" dirty="0" smtClean="0"/>
              <a:t>included 55 people from 19 Provinces of the Anglican Communion.</a:t>
            </a:r>
          </a:p>
        </p:txBody>
      </p:sp>
    </p:spTree>
  </p:cSld>
  <p:clrMapOvr>
    <a:masterClrMapping/>
  </p:clrMapOvr>
  <p:transition spd="med">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Thank you!</a:t>
            </a:r>
            <a:endParaRPr lang="en-US" dirty="0"/>
          </a:p>
        </p:txBody>
      </p:sp>
      <p:sp>
        <p:nvSpPr>
          <p:cNvPr id="5" name="Content Placeholder 2"/>
          <p:cNvSpPr txBox="1">
            <a:spLocks/>
          </p:cNvSpPr>
          <p:nvPr/>
        </p:nvSpPr>
        <p:spPr>
          <a:xfrm>
            <a:off x="457200" y="1371600"/>
            <a:ext cx="8229600" cy="3581400"/>
          </a:xfrm>
          <a:prstGeom prst="rect">
            <a:avLst/>
          </a:prstGeom>
        </p:spPr>
        <p:txBody>
          <a:bodyPr vert="horz" lIns="91440" tIns="45720" rIns="91440" bIns="45720" rtlCol="0">
            <a:normAutofit/>
          </a:bodyPr>
          <a:lstStyle/>
          <a:p>
            <a:pPr algn="ctr" fontAlgn="auto">
              <a:spcAft>
                <a:spcPts val="2400"/>
              </a:spcAft>
              <a:buFont typeface="Arial" pitchFamily="34" charset="0"/>
              <a:buNone/>
              <a:defRPr/>
            </a:pPr>
            <a:r>
              <a:rPr lang="en-US" sz="2400" b="1" dirty="0" smtClean="0">
                <a:solidFill>
                  <a:srgbClr val="FFC000"/>
                </a:solidFill>
                <a:latin typeface="Tahoma" pitchFamily="34" charset="0"/>
                <a:cs typeface="Tahoma" pitchFamily="34" charset="0"/>
              </a:rPr>
              <a:t>Please share with your deputation: </a:t>
            </a:r>
            <a:r>
              <a:rPr lang="en-US" sz="2400" dirty="0" smtClean="0">
                <a:solidFill>
                  <a:srgbClr val="FFC000"/>
                </a:solidFill>
                <a:latin typeface="Tahoma" pitchFamily="34" charset="0"/>
                <a:cs typeface="Tahoma" pitchFamily="34" charset="0"/>
              </a:rPr>
              <a:t/>
            </a:r>
            <a:br>
              <a:rPr lang="en-US" sz="2400" dirty="0" smtClean="0">
                <a:solidFill>
                  <a:srgbClr val="FFC000"/>
                </a:solidFill>
                <a:latin typeface="Tahoma" pitchFamily="34" charset="0"/>
                <a:cs typeface="Tahoma" pitchFamily="34" charset="0"/>
              </a:rPr>
            </a:br>
            <a:r>
              <a:rPr lang="en-US" sz="2400" dirty="0" smtClean="0">
                <a:latin typeface="Tahoma" pitchFamily="34" charset="0"/>
                <a:cs typeface="Tahoma" pitchFamily="34" charset="0"/>
              </a:rPr>
              <a:t>the two or three most important things </a:t>
            </a:r>
            <a:br>
              <a:rPr lang="en-US" sz="2400" dirty="0" smtClean="0">
                <a:latin typeface="Tahoma" pitchFamily="34" charset="0"/>
                <a:cs typeface="Tahoma" pitchFamily="34" charset="0"/>
              </a:rPr>
            </a:br>
            <a:r>
              <a:rPr lang="en-US" sz="2400" dirty="0" smtClean="0">
                <a:latin typeface="Tahoma" pitchFamily="34" charset="0"/>
                <a:cs typeface="Tahoma" pitchFamily="34" charset="0"/>
              </a:rPr>
              <a:t>you learned from the conversation   </a:t>
            </a:r>
          </a:p>
          <a:p>
            <a:pPr algn="ctr" fontAlgn="auto">
              <a:spcAft>
                <a:spcPts val="2400"/>
              </a:spcAft>
              <a:buFont typeface="Arial" pitchFamily="34" charset="0"/>
              <a:buNone/>
              <a:defRPr/>
            </a:pPr>
            <a:r>
              <a:rPr lang="en-US" sz="2400" b="1" dirty="0" smtClean="0">
                <a:solidFill>
                  <a:srgbClr val="FFC000"/>
                </a:solidFill>
                <a:latin typeface="Tahoma" pitchFamily="34" charset="0"/>
                <a:cs typeface="Tahoma" pitchFamily="34" charset="0"/>
              </a:rPr>
              <a:t>For further study:</a:t>
            </a:r>
            <a:r>
              <a:rPr lang="en-US" sz="2400" dirty="0" smtClean="0">
                <a:latin typeface="Tahoma" pitchFamily="34" charset="0"/>
                <a:cs typeface="Tahoma" pitchFamily="34" charset="0"/>
              </a:rPr>
              <a:t/>
            </a:r>
            <a:br>
              <a:rPr lang="en-US" sz="2400" dirty="0" smtClean="0">
                <a:latin typeface="Tahoma" pitchFamily="34" charset="0"/>
                <a:cs typeface="Tahoma" pitchFamily="34" charset="0"/>
              </a:rPr>
            </a:br>
            <a:r>
              <a:rPr lang="en-US" sz="2400" dirty="0" smtClean="0">
                <a:latin typeface="Tahoma" pitchFamily="34" charset="0"/>
                <a:cs typeface="Tahoma" pitchFamily="34" charset="0"/>
              </a:rPr>
              <a:t>http://liturgyandmusic.wordpress.com/</a:t>
            </a:r>
            <a:br>
              <a:rPr lang="en-US" sz="2400" dirty="0" smtClean="0">
                <a:latin typeface="Tahoma" pitchFamily="34" charset="0"/>
                <a:cs typeface="Tahoma" pitchFamily="34" charset="0"/>
              </a:rPr>
            </a:br>
            <a:r>
              <a:rPr lang="en-US" sz="2400" dirty="0" smtClean="0">
                <a:latin typeface="Tahoma" pitchFamily="34" charset="0"/>
                <a:cs typeface="Tahoma" pitchFamily="34" charset="0"/>
              </a:rPr>
              <a:t>category/resources-for-same-gender-blessings/</a:t>
            </a:r>
          </a:p>
        </p:txBody>
      </p:sp>
      <p:pic>
        <p:nvPicPr>
          <p:cNvPr id="4" name="Picture 3" descr="Dove Pantone 193.jpg"/>
          <p:cNvPicPr>
            <a:picLocks noChangeAspect="1"/>
          </p:cNvPicPr>
          <p:nvPr/>
        </p:nvPicPr>
        <p:blipFill>
          <a:blip r:embed="rId3" cstate="print"/>
          <a:stretch>
            <a:fillRect/>
          </a:stretch>
        </p:blipFill>
        <p:spPr>
          <a:xfrm>
            <a:off x="555171" y="4440936"/>
            <a:ext cx="1532105" cy="1883664"/>
          </a:xfrm>
          <a:prstGeom prst="rect">
            <a:avLst/>
          </a:prstGeom>
        </p:spPr>
      </p:pic>
      <p:pic>
        <p:nvPicPr>
          <p:cNvPr id="6" name="Picture 5" descr="episcopal-church-logo-72dpi - from Church Office.jpg"/>
          <p:cNvPicPr>
            <a:picLocks noChangeAspect="1"/>
          </p:cNvPicPr>
          <p:nvPr/>
        </p:nvPicPr>
        <p:blipFill>
          <a:blip r:embed="rId4" cstate="print"/>
          <a:srcRect l="41666" t="67583" r="41667" b="1648"/>
          <a:stretch>
            <a:fillRect/>
          </a:stretch>
        </p:blipFill>
        <p:spPr>
          <a:xfrm>
            <a:off x="7108371" y="4517136"/>
            <a:ext cx="1502229" cy="1752600"/>
          </a:xfrm>
          <a:prstGeom prst="rect">
            <a:avLst/>
          </a:prstGeom>
        </p:spPr>
      </p:pic>
      <p:pic>
        <p:nvPicPr>
          <p:cNvPr id="7" name="Picture 6" descr="3 line of type .jpg"/>
          <p:cNvPicPr>
            <a:picLocks noChangeAspect="1"/>
          </p:cNvPicPr>
          <p:nvPr/>
        </p:nvPicPr>
        <p:blipFill>
          <a:blip r:embed="rId5" cstate="print"/>
          <a:stretch>
            <a:fillRect/>
          </a:stretch>
        </p:blipFill>
        <p:spPr>
          <a:xfrm>
            <a:off x="2460171" y="4745736"/>
            <a:ext cx="4257982" cy="1179576"/>
          </a:xfrm>
          <a:prstGeom prst="rect">
            <a:avLst/>
          </a:prstGeom>
        </p:spPr>
      </p:pic>
    </p:spTree>
  </p:cSld>
  <p:clrMapOvr>
    <a:masterClrMapping/>
  </p:clrMapOvr>
  <p:transition spd="med">
    <p:fade/>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2591</TotalTime>
  <Words>413</Words>
  <Application>Microsoft Office PowerPoint</Application>
  <PresentationFormat>On-screen Show (4:3)</PresentationFormat>
  <Paragraphs>54</Paragraphs>
  <Slides>7</Slides>
  <Notes>7</Notes>
  <HiddenSlides>0</HiddenSlides>
  <MMClips>0</MMClips>
  <ScaleCrop>false</ScaleCrop>
  <HeadingPairs>
    <vt:vector size="6" baseType="variant">
      <vt:variant>
        <vt:lpstr>Theme</vt:lpstr>
      </vt:variant>
      <vt:variant>
        <vt:i4>1</vt:i4>
      </vt:variant>
      <vt:variant>
        <vt:lpstr>Slide Titles</vt:lpstr>
      </vt:variant>
      <vt:variant>
        <vt:i4>7</vt:i4>
      </vt:variant>
      <vt:variant>
        <vt:lpstr>Custom Shows</vt:lpstr>
      </vt:variant>
      <vt:variant>
        <vt:i4>2</vt:i4>
      </vt:variant>
    </vt:vector>
  </HeadingPairs>
  <TitlesOfParts>
    <vt:vector size="10" baseType="lpstr">
      <vt:lpstr>Office Theme</vt:lpstr>
      <vt:lpstr>Slide 1</vt:lpstr>
      <vt:lpstr>How We Got Here</vt:lpstr>
      <vt:lpstr>Resolution 2009-C056</vt:lpstr>
      <vt:lpstr>How DID the Commission Respond?</vt:lpstr>
      <vt:lpstr>Slide 5</vt:lpstr>
      <vt:lpstr>Slide 6</vt:lpstr>
      <vt:lpstr>Thank you!</vt:lpstr>
      <vt:lpstr>Theology</vt:lpstr>
      <vt:lpstr>Liturgy</vt:lpstr>
    </vt:vector>
  </TitlesOfParts>
  <Company>Church Divinity School of the Pacific</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kaubert</dc:creator>
  <cp:lastModifiedBy>kaubert</cp:lastModifiedBy>
  <cp:revision>272</cp:revision>
  <dcterms:created xsi:type="dcterms:W3CDTF">2010-09-08T20:42:45Z</dcterms:created>
  <dcterms:modified xsi:type="dcterms:W3CDTF">2011-11-03T02:05:15Z</dcterms:modified>
</cp:coreProperties>
</file>