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56"/>
  </p:notesMasterIdLst>
  <p:handoutMasterIdLst>
    <p:handoutMasterId r:id="rId57"/>
  </p:handoutMasterIdLst>
  <p:sldIdLst>
    <p:sldId id="367" r:id="rId2"/>
    <p:sldId id="406" r:id="rId3"/>
    <p:sldId id="420" r:id="rId4"/>
    <p:sldId id="421" r:id="rId5"/>
    <p:sldId id="368" r:id="rId6"/>
    <p:sldId id="369" r:id="rId7"/>
    <p:sldId id="370" r:id="rId8"/>
    <p:sldId id="411" r:id="rId9"/>
    <p:sldId id="371" r:id="rId10"/>
    <p:sldId id="372" r:id="rId11"/>
    <p:sldId id="373" r:id="rId12"/>
    <p:sldId id="408" r:id="rId13"/>
    <p:sldId id="409" r:id="rId14"/>
    <p:sldId id="410" r:id="rId15"/>
    <p:sldId id="374" r:id="rId16"/>
    <p:sldId id="375" r:id="rId17"/>
    <p:sldId id="377" r:id="rId18"/>
    <p:sldId id="378" r:id="rId19"/>
    <p:sldId id="379" r:id="rId20"/>
    <p:sldId id="380" r:id="rId21"/>
    <p:sldId id="423" r:id="rId22"/>
    <p:sldId id="424" r:id="rId23"/>
    <p:sldId id="381" r:id="rId24"/>
    <p:sldId id="422" r:id="rId25"/>
    <p:sldId id="419" r:id="rId26"/>
    <p:sldId id="382" r:id="rId27"/>
    <p:sldId id="383" r:id="rId28"/>
    <p:sldId id="384" r:id="rId29"/>
    <p:sldId id="385" r:id="rId30"/>
    <p:sldId id="386" r:id="rId31"/>
    <p:sldId id="387" r:id="rId32"/>
    <p:sldId id="388" r:id="rId33"/>
    <p:sldId id="389" r:id="rId34"/>
    <p:sldId id="390" r:id="rId35"/>
    <p:sldId id="391" r:id="rId36"/>
    <p:sldId id="392" r:id="rId37"/>
    <p:sldId id="393" r:id="rId38"/>
    <p:sldId id="407" r:id="rId39"/>
    <p:sldId id="412" r:id="rId40"/>
    <p:sldId id="413" r:id="rId41"/>
    <p:sldId id="394" r:id="rId42"/>
    <p:sldId id="395" r:id="rId43"/>
    <p:sldId id="396" r:id="rId44"/>
    <p:sldId id="397" r:id="rId45"/>
    <p:sldId id="398" r:id="rId46"/>
    <p:sldId id="399" r:id="rId47"/>
    <p:sldId id="400" r:id="rId48"/>
    <p:sldId id="401" r:id="rId49"/>
    <p:sldId id="402" r:id="rId50"/>
    <p:sldId id="403" r:id="rId51"/>
    <p:sldId id="404" r:id="rId52"/>
    <p:sldId id="417" r:id="rId53"/>
    <p:sldId id="414" r:id="rId54"/>
    <p:sldId id="416" r:id="rId55"/>
  </p:sldIdLst>
  <p:sldSz cx="9144000" cy="6858000" type="screen4x3"/>
  <p:notesSz cx="7023100" cy="9309100"/>
  <p:custShowLst>
    <p:custShow name="Theology" id="0">
      <p:sldLst/>
    </p:custShow>
    <p:custShow name="Liturgy" id="1">
      <p:sldLst/>
    </p:custShow>
  </p:custShow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CCFF"/>
    <a:srgbClr val="FFFF00"/>
    <a:srgbClr val="339933"/>
    <a:srgbClr val="0033CC"/>
    <a:srgbClr val="CC99FF"/>
    <a:srgbClr val="4CB82E"/>
    <a:srgbClr val="00CC00"/>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19" autoAdjust="0"/>
    <p:restoredTop sz="58987" autoAdjust="0"/>
  </p:normalViewPr>
  <p:slideViewPr>
    <p:cSldViewPr>
      <p:cViewPr>
        <p:scale>
          <a:sx n="50" d="100"/>
          <a:sy n="50" d="100"/>
        </p:scale>
        <p:origin x="-162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20"/>
    </p:cViewPr>
  </p:sorterViewPr>
  <p:notesViewPr>
    <p:cSldViewPr>
      <p:cViewPr>
        <p:scale>
          <a:sx n="70" d="100"/>
          <a:sy n="70" d="100"/>
        </p:scale>
        <p:origin x="-2730" y="-36"/>
      </p:cViewPr>
      <p:guideLst>
        <p:guide orient="horz" pos="2932"/>
        <p:guide pos="2212"/>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3324" tIns="46662" rIns="93324" bIns="46662" rtlCol="0"/>
          <a:lstStyle>
            <a:lvl1pPr algn="l">
              <a:defRPr sz="1200">
                <a:latin typeface="Arial" pitchFamily="34" charset="0"/>
              </a:defRPr>
            </a:lvl1pPr>
          </a:lstStyle>
          <a:p>
            <a:pPr>
              <a:defRPr/>
            </a:pPr>
            <a:endParaRPr lang="en-US"/>
          </a:p>
        </p:txBody>
      </p:sp>
      <p:sp>
        <p:nvSpPr>
          <p:cNvPr id="3" name="Date Placeholder 2"/>
          <p:cNvSpPr>
            <a:spLocks noGrp="1"/>
          </p:cNvSpPr>
          <p:nvPr>
            <p:ph type="dt" sz="quarter" idx="1"/>
          </p:nvPr>
        </p:nvSpPr>
        <p:spPr>
          <a:xfrm>
            <a:off x="3978275" y="0"/>
            <a:ext cx="3043238" cy="465138"/>
          </a:xfrm>
          <a:prstGeom prst="rect">
            <a:avLst/>
          </a:prstGeom>
        </p:spPr>
        <p:txBody>
          <a:bodyPr vert="horz" lIns="93324" tIns="46662" rIns="93324" bIns="46662" rtlCol="0"/>
          <a:lstStyle>
            <a:lvl1pPr algn="r">
              <a:defRPr sz="1200">
                <a:latin typeface="Arial" pitchFamily="34" charset="0"/>
              </a:defRPr>
            </a:lvl1pPr>
          </a:lstStyle>
          <a:p>
            <a:pPr>
              <a:defRPr/>
            </a:pPr>
            <a:fld id="{E181F17F-65AF-466D-A732-F9D0C0F6F84D}" type="datetimeFigureOut">
              <a:rPr lang="en-US"/>
              <a:pPr>
                <a:defRPr/>
              </a:pPr>
              <a:t>5/9/2012</a:t>
            </a:fld>
            <a:endParaRPr lang="en-US"/>
          </a:p>
        </p:txBody>
      </p:sp>
      <p:sp>
        <p:nvSpPr>
          <p:cNvPr id="4" name="Footer Placeholder 3"/>
          <p:cNvSpPr>
            <a:spLocks noGrp="1"/>
          </p:cNvSpPr>
          <p:nvPr>
            <p:ph type="ftr" sz="quarter" idx="2"/>
          </p:nvPr>
        </p:nvSpPr>
        <p:spPr>
          <a:xfrm>
            <a:off x="0" y="8842375"/>
            <a:ext cx="3043238" cy="465138"/>
          </a:xfrm>
          <a:prstGeom prst="rect">
            <a:avLst/>
          </a:prstGeom>
        </p:spPr>
        <p:txBody>
          <a:bodyPr vert="horz" lIns="93324" tIns="46662" rIns="93324" bIns="46662" rtlCol="0" anchor="b"/>
          <a:lstStyle>
            <a:lvl1pPr algn="l">
              <a:defRPr sz="1200">
                <a:latin typeface="Arial" pitchFamily="34" charset="0"/>
              </a:defRPr>
            </a:lvl1pPr>
          </a:lstStyle>
          <a:p>
            <a:pPr>
              <a:defRPr/>
            </a:pPr>
            <a:endParaRPr lang="en-US"/>
          </a:p>
        </p:txBody>
      </p:sp>
      <p:sp>
        <p:nvSpPr>
          <p:cNvPr id="5" name="Slide Number Placeholder 4"/>
          <p:cNvSpPr>
            <a:spLocks noGrp="1"/>
          </p:cNvSpPr>
          <p:nvPr>
            <p:ph type="sldNum" sz="quarter" idx="3"/>
          </p:nvPr>
        </p:nvSpPr>
        <p:spPr>
          <a:xfrm>
            <a:off x="3978275" y="8842375"/>
            <a:ext cx="3043238" cy="465138"/>
          </a:xfrm>
          <a:prstGeom prst="rect">
            <a:avLst/>
          </a:prstGeom>
        </p:spPr>
        <p:txBody>
          <a:bodyPr vert="horz" lIns="93324" tIns="46662" rIns="93324" bIns="46662" rtlCol="0" anchor="b"/>
          <a:lstStyle>
            <a:lvl1pPr algn="r">
              <a:defRPr sz="1200">
                <a:latin typeface="Arial" pitchFamily="34" charset="0"/>
              </a:defRPr>
            </a:lvl1pPr>
          </a:lstStyle>
          <a:p>
            <a:pPr>
              <a:defRPr/>
            </a:pPr>
            <a:fld id="{52E90E80-C50F-4304-BB4B-6D3CF0EF1E97}"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3324" tIns="46662" rIns="93324" bIns="46662"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3324" tIns="46662" rIns="93324" bIns="46662" rtlCol="0"/>
          <a:lstStyle>
            <a:lvl1pPr algn="r">
              <a:defRPr sz="1200">
                <a:latin typeface="Arial" charset="0"/>
              </a:defRPr>
            </a:lvl1pPr>
          </a:lstStyle>
          <a:p>
            <a:pPr>
              <a:defRPr/>
            </a:pPr>
            <a:fld id="{695D3FB2-1093-4B73-B026-1867DFF769CD}" type="datetimeFigureOut">
              <a:rPr lang="en-US"/>
              <a:pPr>
                <a:defRPr/>
              </a:pPr>
              <a:t>5/9/2012</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pPr lvl="0"/>
            <a:endParaRPr lang="en-US" noProof="0" dirty="0" smtClean="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3324" tIns="46662" rIns="93324" bIns="46662"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3324" tIns="46662" rIns="93324" bIns="46662"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3324" tIns="46662" rIns="93324" bIns="46662" rtlCol="0" anchor="b"/>
          <a:lstStyle>
            <a:lvl1pPr algn="r">
              <a:defRPr sz="1200">
                <a:latin typeface="Arial" charset="0"/>
              </a:defRPr>
            </a:lvl1pPr>
          </a:lstStyle>
          <a:p>
            <a:pPr>
              <a:defRPr/>
            </a:pPr>
            <a:fld id="{9A579439-99A8-45F0-8F13-E788FD84A7EC}"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8" Type="http://schemas.openxmlformats.org/officeDocument/2006/relationships/hyperlink" Target="http://en.wikipedia.org/wiki/Same-sex_relationship" TargetMode="External"/><Relationship Id="rId3" Type="http://schemas.openxmlformats.org/officeDocument/2006/relationships/hyperlink" Target="http://en.wikipedia.org/wiki/Law_of_the_United_States" TargetMode="External"/><Relationship Id="rId7" Type="http://schemas.openxmlformats.org/officeDocument/2006/relationships/hyperlink" Target="http://en.wikipedia.org/wiki/Political_divisions_of_the_United_States" TargetMode="External"/><Relationship Id="rId2" Type="http://schemas.openxmlformats.org/officeDocument/2006/relationships/slide" Target="../slides/slide42.xml"/><Relationship Id="rId1" Type="http://schemas.openxmlformats.org/officeDocument/2006/relationships/notesMaster" Target="../notesMasters/notesMaster1.xml"/><Relationship Id="rId6" Type="http://schemas.openxmlformats.org/officeDocument/2006/relationships/hyperlink" Target="http://en.wikipedia.org/wiki/U.S._state" TargetMode="External"/><Relationship Id="rId11" Type="http://schemas.openxmlformats.org/officeDocument/2006/relationships/hyperlink" Target="http://en.wikipedia.org/wiki/Bill_Clinton" TargetMode="External"/><Relationship Id="rId5" Type="http://schemas.openxmlformats.org/officeDocument/2006/relationships/hyperlink" Target="http://en.wikipedia.org/wiki/Marriage" TargetMode="External"/><Relationship Id="rId10" Type="http://schemas.openxmlformats.org/officeDocument/2006/relationships/hyperlink" Target="http://en.wikipedia.org/wiki/President_of_the_United_States" TargetMode="External"/><Relationship Id="rId4" Type="http://schemas.openxmlformats.org/officeDocument/2006/relationships/hyperlink" Target="http://en.wikipedia.org/wiki/Federal_government_of_the_United_States" TargetMode="External"/><Relationship Id="rId9" Type="http://schemas.openxmlformats.org/officeDocument/2006/relationships/hyperlink" Target="http://en.wikipedia.org/wiki/Congress_of_the_United_States" TargetMode="Externa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p:txBody>
          <a:bodyPr wrap="square" numCol="1" anchor="t" anchorCtr="0" compatLnSpc="1">
            <a:prstTxWarp prst="textNoShape">
              <a:avLst/>
            </a:prstTxWarp>
            <a:normAutofit lnSpcReduction="10000"/>
          </a:bodyPr>
          <a:lstStyle/>
          <a:p>
            <a:pPr eaLnBrk="1" hangingPunct="1">
              <a:spcBef>
                <a:spcPct val="0"/>
              </a:spcBef>
              <a:defRPr/>
            </a:pPr>
            <a:r>
              <a:rPr lang="en-US" dirty="0" smtClean="0"/>
              <a:t>Purpose:  	To engage Bishops and Deputies at Provincial Synod meetings in understanding the charge, process and report of the Standing Commission on Liturgy and Music responding to C-056 and to allow the gathered community of Bishops and Deputies at each Provincial Synod meeting together to reflect upon and deepen their understanding of the material.</a:t>
            </a:r>
          </a:p>
          <a:p>
            <a:pPr eaLnBrk="1" hangingPunct="1">
              <a:spcBef>
                <a:spcPct val="0"/>
              </a:spcBef>
              <a:defRPr/>
            </a:pPr>
            <a:r>
              <a:rPr lang="en-US" dirty="0" smtClean="0"/>
              <a:t> </a:t>
            </a:r>
          </a:p>
          <a:p>
            <a:pPr eaLnBrk="1" hangingPunct="1">
              <a:spcBef>
                <a:spcPct val="0"/>
              </a:spcBef>
              <a:defRPr/>
            </a:pPr>
            <a:r>
              <a:rPr lang="en-US" dirty="0" smtClean="0"/>
              <a:t>Preparation: 	Be sure you and your co-presenter are clear about the amount of time you have for the whole presentation and that you have allocated the right number of minutes for each section of this presentation.  Use this form to allocated minutes:</a:t>
            </a:r>
          </a:p>
          <a:p>
            <a:pPr marL="933237" lvl="1" indent="-466618" eaLnBrk="1" hangingPunct="1">
              <a:lnSpc>
                <a:spcPct val="150000"/>
              </a:lnSpc>
              <a:buFont typeface="Calibri" pitchFamily="34" charset="0"/>
              <a:buAutoNum type="arabicPeriod"/>
              <a:defRPr/>
            </a:pPr>
            <a:r>
              <a:rPr lang="en-US" dirty="0" smtClean="0"/>
              <a:t>Overview – How we got here (Introduction)	_____</a:t>
            </a:r>
          </a:p>
          <a:p>
            <a:pPr marL="933237" lvl="1" indent="-466618" eaLnBrk="1" hangingPunct="1">
              <a:lnSpc>
                <a:spcPct val="150000"/>
              </a:lnSpc>
              <a:buFont typeface="Calibri" pitchFamily="34" charset="0"/>
              <a:buAutoNum type="arabicPeriod"/>
              <a:defRPr/>
            </a:pPr>
            <a:r>
              <a:rPr lang="en-US" dirty="0" smtClean="0"/>
              <a:t>2012 GC resolutions from the SCLM	_____</a:t>
            </a:r>
          </a:p>
          <a:p>
            <a:pPr marL="933237" lvl="1" indent="-466618" eaLnBrk="1" hangingPunct="1">
              <a:lnSpc>
                <a:spcPct val="150000"/>
              </a:lnSpc>
              <a:buFont typeface="Calibri" pitchFamily="34" charset="0"/>
              <a:buAutoNum type="arabicPeriod"/>
              <a:defRPr/>
            </a:pPr>
            <a:r>
              <a:rPr lang="en-US" dirty="0" smtClean="0"/>
              <a:t>Expectations of couples and a “case study” 	_____</a:t>
            </a:r>
          </a:p>
          <a:p>
            <a:pPr marL="933237" lvl="1" indent="-466618" eaLnBrk="1" hangingPunct="1">
              <a:lnSpc>
                <a:spcPct val="150000"/>
              </a:lnSpc>
              <a:buFont typeface="Calibri" pitchFamily="34" charset="0"/>
              <a:buAutoNum type="arabicPeriod"/>
              <a:defRPr/>
            </a:pPr>
            <a:r>
              <a:rPr lang="en-US" u="sng" dirty="0" smtClean="0"/>
              <a:t>Observe and reflect upon the Liturgy</a:t>
            </a:r>
            <a:r>
              <a:rPr lang="en-US" dirty="0" smtClean="0"/>
              <a:t>	_____</a:t>
            </a:r>
            <a:endParaRPr lang="en-US" u="sng" dirty="0" smtClean="0"/>
          </a:p>
          <a:p>
            <a:pPr marL="933237" lvl="1" indent="-466618" eaLnBrk="1" hangingPunct="1">
              <a:lnSpc>
                <a:spcPct val="150000"/>
              </a:lnSpc>
              <a:buFont typeface="Calibri" pitchFamily="34" charset="0"/>
              <a:buAutoNum type="arabicPeriod"/>
              <a:defRPr/>
            </a:pPr>
            <a:r>
              <a:rPr lang="en-US" u="sng" dirty="0" smtClean="0"/>
              <a:t>Look at the Theological material</a:t>
            </a:r>
            <a:r>
              <a:rPr lang="en-US" dirty="0" smtClean="0"/>
              <a:t>	_____</a:t>
            </a:r>
            <a:endParaRPr lang="en-US" u="sng" dirty="0" smtClean="0"/>
          </a:p>
          <a:p>
            <a:pPr marL="933237" lvl="1" indent="-466618" eaLnBrk="1" hangingPunct="1">
              <a:lnSpc>
                <a:spcPct val="150000"/>
              </a:lnSpc>
              <a:buFont typeface="Calibri" pitchFamily="34" charset="0"/>
              <a:buAutoNum type="arabicPeriod"/>
              <a:defRPr/>
            </a:pPr>
            <a:r>
              <a:rPr lang="en-US" dirty="0" smtClean="0"/>
              <a:t>Canonical and Civil implications	_____</a:t>
            </a:r>
          </a:p>
          <a:p>
            <a:pPr marL="933237" lvl="1" indent="-466618" eaLnBrk="1" hangingPunct="1">
              <a:lnSpc>
                <a:spcPct val="150000"/>
              </a:lnSpc>
              <a:buFont typeface="Calibri" pitchFamily="34" charset="0"/>
              <a:buAutoNum type="arabicPeriod"/>
              <a:defRPr/>
            </a:pPr>
            <a:r>
              <a:rPr lang="en-US" dirty="0" smtClean="0"/>
              <a:t>Preparing same-gender couples	_____</a:t>
            </a:r>
          </a:p>
          <a:p>
            <a:pPr marL="933237" lvl="1" indent="-466618" eaLnBrk="1" hangingPunct="1">
              <a:lnSpc>
                <a:spcPct val="150000"/>
              </a:lnSpc>
              <a:buFont typeface="Calibri" pitchFamily="34" charset="0"/>
              <a:buAutoNum type="arabicPeriod"/>
              <a:defRPr/>
            </a:pPr>
            <a:r>
              <a:rPr lang="en-US" dirty="0" smtClean="0"/>
              <a:t>Educational material for congregations	_____</a:t>
            </a:r>
          </a:p>
          <a:p>
            <a:pPr eaLnBrk="1" hangingPunct="1">
              <a:lnSpc>
                <a:spcPct val="150000"/>
              </a:lnSpc>
              <a:spcBef>
                <a:spcPct val="0"/>
              </a:spcBef>
              <a:defRPr/>
            </a:pPr>
            <a:endParaRPr lang="en-US" dirty="0" smtClean="0"/>
          </a:p>
        </p:txBody>
      </p:sp>
      <p:sp>
        <p:nvSpPr>
          <p:cNvPr id="696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5785088-3BF2-4B32-94D6-AC842268C6DC}" type="slidenum">
              <a:rPr lang="en-US" smtClean="0"/>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extLst>
            <a:ext uri="{909E8E84-426E-40DD-AFC4-6F175D3DCCD1}"/>
            <a:ext uri="{91240B29-F687-4F45-9708-019B960494DF}"/>
          </a:extLst>
        </p:spPr>
        <p:txBody>
          <a:bodyPr wrap="square" numCol="1" anchor="t" anchorCtr="0" compatLnSpc="1">
            <a:prstTxWarp prst="textNoShape">
              <a:avLst/>
            </a:prstTxWarp>
          </a:bodyPr>
          <a:lstStyle/>
          <a:p>
            <a:pPr eaLnBrk="1" hangingPunct="1">
              <a:spcBef>
                <a:spcPct val="0"/>
              </a:spcBef>
              <a:defRPr/>
            </a:pPr>
            <a:r>
              <a:rPr lang="en-US" dirty="0" smtClean="0"/>
              <a:t>This introductory slide shows the </a:t>
            </a:r>
            <a:r>
              <a:rPr lang="en-US" b="1" dirty="0" smtClean="0"/>
              <a:t>Table of Contents </a:t>
            </a:r>
            <a:r>
              <a:rPr lang="en-US" dirty="0" smtClean="0"/>
              <a:t>from the SCLM’s Report.</a:t>
            </a:r>
          </a:p>
          <a:p>
            <a:pPr eaLnBrk="1" hangingPunct="1">
              <a:spcBef>
                <a:spcPct val="0"/>
              </a:spcBef>
              <a:defRPr/>
            </a:pPr>
            <a:r>
              <a:rPr lang="en-US" dirty="0" smtClean="0"/>
              <a:t>The purpose is to help the participants see the full scope of the report; get a feel for the 181 pages of the report and know what is ahead.</a:t>
            </a:r>
          </a:p>
          <a:p>
            <a:pPr eaLnBrk="1" hangingPunct="1">
              <a:spcBef>
                <a:spcPct val="0"/>
              </a:spcBef>
              <a:defRPr/>
            </a:pPr>
            <a:endParaRPr lang="en-US" dirty="0" smtClean="0"/>
          </a:p>
          <a:p>
            <a:pPr eaLnBrk="1" hangingPunct="1">
              <a:spcBef>
                <a:spcPct val="0"/>
              </a:spcBef>
              <a:defRPr/>
            </a:pPr>
            <a:r>
              <a:rPr lang="en-US" dirty="0" smtClean="0"/>
              <a:t>Be sure to tell them what is located where: </a:t>
            </a:r>
          </a:p>
          <a:p>
            <a:pPr marL="174982" indent="-174982" eaLnBrk="1" hangingPunct="1">
              <a:spcBef>
                <a:spcPct val="0"/>
              </a:spcBef>
              <a:buFont typeface="Arial" pitchFamily="34" charset="0"/>
              <a:buChar char="•"/>
              <a:defRPr/>
            </a:pPr>
            <a:r>
              <a:rPr lang="en-US" dirty="0" smtClean="0"/>
              <a:t>What is in the body of the SCLM Blue Book report: brief overview and resolutions</a:t>
            </a:r>
          </a:p>
          <a:p>
            <a:pPr marL="174982" indent="-174982" eaLnBrk="1" hangingPunct="1">
              <a:spcBef>
                <a:spcPct val="0"/>
              </a:spcBef>
              <a:buFont typeface="Arial" pitchFamily="34" charset="0"/>
              <a:buChar char="•"/>
              <a:defRPr/>
            </a:pPr>
            <a:r>
              <a:rPr lang="en-US" dirty="0" smtClean="0"/>
              <a:t>What is in the supplementary material (separate volume or appendix?): everything listed on table of contents</a:t>
            </a:r>
          </a:p>
          <a:p>
            <a:pPr eaLnBrk="1" hangingPunct="1">
              <a:spcBef>
                <a:spcPct val="0"/>
              </a:spcBef>
              <a:buFont typeface="Arial" pitchFamily="34" charset="0"/>
              <a:buNone/>
              <a:defRPr/>
            </a:pPr>
            <a:endParaRPr lang="en-US" dirty="0" smtClean="0"/>
          </a:p>
          <a:p>
            <a:pPr eaLnBrk="1" hangingPunct="1">
              <a:spcBef>
                <a:spcPct val="0"/>
              </a:spcBef>
              <a:buFont typeface="Arial" pitchFamily="34" charset="0"/>
              <a:buNone/>
              <a:defRPr/>
            </a:pPr>
            <a:r>
              <a:rPr lang="en-US" dirty="0" smtClean="0"/>
              <a:t>You might consider telling participants during the presentation what page they can find what you are discussing, i.e. the 2 Resolutions, the Liturgy, etc.</a:t>
            </a:r>
          </a:p>
        </p:txBody>
      </p:sp>
      <p:sp>
        <p:nvSpPr>
          <p:cNvPr id="706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61533A9-F4BF-4F93-BBD2-32A58FE5D6FE}" type="slidenum">
              <a:rPr lang="en-US" smtClean="0">
                <a:solidFill>
                  <a:srgbClr val="000000"/>
                </a:solidFill>
              </a:rPr>
              <a:pPr/>
              <a:t>2</a:t>
            </a:fld>
            <a:endParaRPr lang="en-US" smtClean="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Remind participants that all the work of the SCLM on same-gender blessings came as a response to 2009 C-056.  Invite them to read the text (two screens) and ask them briefly – as a whole group – to discuss: </a:t>
            </a:r>
          </a:p>
          <a:p>
            <a:pPr eaLnBrk="1" hangingPunct="1">
              <a:spcBef>
                <a:spcPct val="0"/>
              </a:spcBef>
            </a:pPr>
            <a:endParaRPr lang="en-US" smtClean="0"/>
          </a:p>
          <a:p>
            <a:pPr eaLnBrk="1" hangingPunct="1">
              <a:spcBef>
                <a:spcPct val="0"/>
              </a:spcBef>
            </a:pPr>
            <a:r>
              <a:rPr lang="en-US" smtClean="0"/>
              <a:t>	1.	What are the “action items” this resolution calls for?</a:t>
            </a:r>
          </a:p>
          <a:p>
            <a:pPr eaLnBrk="1" hangingPunct="1">
              <a:spcBef>
                <a:spcPct val="0"/>
              </a:spcBef>
            </a:pPr>
            <a:r>
              <a:rPr lang="en-US" smtClean="0"/>
              <a:t>	2.	What would you have expected the SCLM to do?</a:t>
            </a:r>
          </a:p>
        </p:txBody>
      </p:sp>
      <p:sp>
        <p:nvSpPr>
          <p:cNvPr id="716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5A5457-AB4E-469B-9DEB-4547CCBC8055}"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27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C568BB-545E-4763-A9C2-45880C111EAB}" type="slidenum">
              <a:rPr lang="en-US" smtClean="0"/>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After brief responses, review list of action items</a:t>
            </a:r>
          </a:p>
        </p:txBody>
      </p:sp>
      <p:sp>
        <p:nvSpPr>
          <p:cNvPr id="737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6E391F7-779B-449D-8949-39CBB9A53D9B}" type="slidenum">
              <a:rPr lang="en-US" smtClean="0"/>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following slides give the SCLM’s “answers” to the previous questions.</a:t>
            </a:r>
          </a:p>
          <a:p>
            <a:pPr eaLnBrk="1" hangingPunct="1">
              <a:spcBef>
                <a:spcPct val="0"/>
              </a:spcBef>
            </a:pPr>
            <a:r>
              <a:rPr lang="en-US" smtClean="0"/>
              <a:t>Do NOT read the slide.  Just put it on the screen.  </a:t>
            </a:r>
          </a:p>
          <a:p>
            <a:pPr eaLnBrk="1" hangingPunct="1">
              <a:spcBef>
                <a:spcPct val="0"/>
              </a:spcBef>
            </a:pPr>
            <a:endParaRPr lang="en-US" smtClean="0"/>
          </a:p>
          <a:p>
            <a:pPr eaLnBrk="1" hangingPunct="1">
              <a:spcBef>
                <a:spcPct val="0"/>
              </a:spcBef>
            </a:pPr>
            <a:r>
              <a:rPr lang="en-US" smtClean="0"/>
              <a:t>Who participated in Sept 2010 HOB consultation?</a:t>
            </a:r>
          </a:p>
          <a:p>
            <a:pPr eaLnBrk="1" hangingPunct="1">
              <a:spcBef>
                <a:spcPct val="0"/>
              </a:spcBef>
            </a:pPr>
            <a:endParaRPr lang="en-US" smtClean="0"/>
          </a:p>
          <a:p>
            <a:pPr eaLnBrk="1" hangingPunct="1">
              <a:spcBef>
                <a:spcPct val="0"/>
              </a:spcBef>
            </a:pPr>
            <a:r>
              <a:rPr lang="en-US" smtClean="0"/>
              <a:t>If there is time you might ask:  “Are there any questions?”</a:t>
            </a:r>
          </a:p>
          <a:p>
            <a:pPr eaLnBrk="1" hangingPunct="1">
              <a:spcBef>
                <a:spcPct val="0"/>
              </a:spcBef>
            </a:pPr>
            <a:endParaRPr lang="en-US" smtClean="0"/>
          </a:p>
          <a:p>
            <a:pPr eaLnBrk="1" hangingPunct="1">
              <a:spcBef>
                <a:spcPct val="0"/>
              </a:spcBef>
            </a:pPr>
            <a:r>
              <a:rPr lang="en-US" smtClean="0"/>
              <a:t>Move quickly.</a:t>
            </a:r>
          </a:p>
        </p:txBody>
      </p:sp>
      <p:sp>
        <p:nvSpPr>
          <p:cNvPr id="747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F65E51-E4F1-47CA-816B-3DA1D967AC85}" type="slidenum">
              <a:rPr lang="en-US" smtClean="0"/>
              <a:pPr/>
              <a:t>6</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following slides give the SCLM’s “answers” to the previous questions.</a:t>
            </a:r>
          </a:p>
          <a:p>
            <a:pPr eaLnBrk="1" hangingPunct="1">
              <a:spcBef>
                <a:spcPct val="0"/>
              </a:spcBef>
            </a:pPr>
            <a:r>
              <a:rPr lang="en-US" smtClean="0"/>
              <a:t>Do NOT read the slide.  Just put it on the screen.  </a:t>
            </a:r>
          </a:p>
          <a:p>
            <a:pPr eaLnBrk="1" hangingPunct="1">
              <a:spcBef>
                <a:spcPct val="0"/>
              </a:spcBef>
            </a:pPr>
            <a:endParaRPr lang="en-US" smtClean="0"/>
          </a:p>
          <a:p>
            <a:pPr eaLnBrk="1" hangingPunct="1">
              <a:spcBef>
                <a:spcPct val="0"/>
              </a:spcBef>
            </a:pPr>
            <a:r>
              <a:rPr lang="en-US" smtClean="0"/>
              <a:t>Who responded to the churchwide survey?</a:t>
            </a:r>
          </a:p>
          <a:p>
            <a:pPr eaLnBrk="1" hangingPunct="1">
              <a:spcBef>
                <a:spcPct val="0"/>
              </a:spcBef>
            </a:pPr>
            <a:r>
              <a:rPr lang="en-US" smtClean="0"/>
              <a:t>Who participated in the churchwide consultation?</a:t>
            </a:r>
          </a:p>
          <a:p>
            <a:pPr eaLnBrk="1" hangingPunct="1">
              <a:spcBef>
                <a:spcPct val="0"/>
              </a:spcBef>
            </a:pPr>
            <a:r>
              <a:rPr lang="en-US" smtClean="0"/>
              <a:t>Who reviewed the draft resources?</a:t>
            </a:r>
          </a:p>
          <a:p>
            <a:pPr eaLnBrk="1" hangingPunct="1">
              <a:spcBef>
                <a:spcPct val="0"/>
              </a:spcBef>
            </a:pPr>
            <a:r>
              <a:rPr lang="en-US" smtClean="0"/>
              <a:t>Who participated in HOB discussion in Sept 2011? </a:t>
            </a:r>
          </a:p>
          <a:p>
            <a:pPr eaLnBrk="1" hangingPunct="1">
              <a:spcBef>
                <a:spcPct val="0"/>
              </a:spcBef>
            </a:pPr>
            <a:endParaRPr lang="en-US" smtClean="0"/>
          </a:p>
          <a:p>
            <a:pPr eaLnBrk="1" hangingPunct="1">
              <a:spcBef>
                <a:spcPct val="0"/>
              </a:spcBef>
            </a:pPr>
            <a:r>
              <a:rPr lang="en-US" smtClean="0"/>
              <a:t>If there is time you might ask:  “Are there any questions?”</a:t>
            </a:r>
          </a:p>
          <a:p>
            <a:pPr eaLnBrk="1" hangingPunct="1">
              <a:spcBef>
                <a:spcPct val="0"/>
              </a:spcBef>
            </a:pPr>
            <a:endParaRPr lang="en-US" smtClean="0"/>
          </a:p>
          <a:p>
            <a:pPr eaLnBrk="1" hangingPunct="1">
              <a:spcBef>
                <a:spcPct val="0"/>
              </a:spcBef>
            </a:pPr>
            <a:r>
              <a:rPr lang="en-US" smtClean="0"/>
              <a:t>Move quickly.</a:t>
            </a:r>
          </a:p>
        </p:txBody>
      </p:sp>
      <p:sp>
        <p:nvSpPr>
          <p:cNvPr id="757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63F3A8-A5A6-4017-9349-3474EB13F9F6}" type="slidenum">
              <a:rPr lang="en-US" smtClean="0"/>
              <a:pPr/>
              <a:t>7</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smtClean="0"/>
              <a:t>We include 8 optional “Quiz Questions” which you might use to break up the presentation.  They are meant to be used to engage the brains and conversation of the Deputies and Bishops.  They are also meant to give some “flash” hints about the material on the Report.  As you will see they also try to show some of the realities of history, i.e. the year for women’s vote in American versus in the General Convention.</a:t>
            </a:r>
          </a:p>
          <a:p>
            <a:endParaRPr lang="en-US" dirty="0" smtClean="0"/>
          </a:p>
          <a:p>
            <a:r>
              <a:rPr lang="en-US" dirty="0" smtClean="0"/>
              <a:t>You might have each deputation come up with their answer, thus encouraging conversation.  You might award prizes for whomever gets the most correct answers.  For our purposes, we have shown the relevance of every answer – even the incorrect ones – for the work of the Report.</a:t>
            </a:r>
          </a:p>
          <a:p>
            <a:endParaRPr lang="en-US" dirty="0" smtClean="0"/>
          </a:p>
          <a:p>
            <a:r>
              <a:rPr lang="en-US" dirty="0" smtClean="0"/>
              <a:t>Tricky to answer.  See below:</a:t>
            </a:r>
          </a:p>
          <a:p>
            <a:r>
              <a:rPr lang="en-US" dirty="0" smtClean="0"/>
              <a:t>a.	3	Any combination between b. and c.</a:t>
            </a:r>
          </a:p>
          <a:p>
            <a:r>
              <a:rPr lang="en-US" b="1" dirty="0" smtClean="0"/>
              <a:t>b.	4	Fall 2010, meeting in Quito, online Summer 2011 and March 2012 (final report)</a:t>
            </a:r>
            <a:endParaRPr lang="en-US" dirty="0" smtClean="0"/>
          </a:p>
          <a:p>
            <a:r>
              <a:rPr lang="en-US" b="1" dirty="0" smtClean="0"/>
              <a:t>c.	2	Fall 2010 and meeting in Quito</a:t>
            </a:r>
            <a:endParaRPr lang="en-US" dirty="0" smtClean="0"/>
          </a:p>
          <a:p>
            <a:r>
              <a:rPr lang="en-US" dirty="0" smtClean="0"/>
              <a:t>d.	1	Saw the final draft in Quito/ will see final Report March 2012.</a:t>
            </a:r>
          </a:p>
          <a:p>
            <a:endParaRPr lang="en-US" dirty="0" smtClean="0"/>
          </a:p>
        </p:txBody>
      </p:sp>
      <p:sp>
        <p:nvSpPr>
          <p:cNvPr id="768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96FDB00-4D35-4856-B38E-776A56B3B5D6}" type="slidenum">
              <a:rPr lang="en-US" smtClean="0"/>
              <a:pPr/>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addition to inviting participation from throughout the Episcopal Church, the Commission was charged to invite reflection from throughout the Anglican Communion.”</a:t>
            </a:r>
          </a:p>
          <a:p>
            <a:pPr eaLnBrk="1" hangingPunct="1">
              <a:spcBef>
                <a:spcPct val="0"/>
              </a:spcBef>
            </a:pPr>
            <a:endParaRPr lang="en-US" smtClean="0"/>
          </a:p>
          <a:p>
            <a:pPr eaLnBrk="1" hangingPunct="1">
              <a:spcBef>
                <a:spcPct val="0"/>
              </a:spcBef>
            </a:pPr>
            <a:r>
              <a:rPr lang="en-US" smtClean="0"/>
              <a:t>Do NOT read the slide.  Just put it on the screen.  </a:t>
            </a:r>
          </a:p>
          <a:p>
            <a:pPr eaLnBrk="1" hangingPunct="1">
              <a:spcBef>
                <a:spcPct val="0"/>
              </a:spcBef>
            </a:pPr>
            <a:endParaRPr lang="en-US" smtClean="0"/>
          </a:p>
          <a:p>
            <a:pPr eaLnBrk="1" hangingPunct="1">
              <a:spcBef>
                <a:spcPct val="0"/>
              </a:spcBef>
            </a:pPr>
            <a:r>
              <a:rPr lang="en-US" smtClean="0"/>
              <a:t>If there is time you might ask:  “Are there any questions?”</a:t>
            </a:r>
          </a:p>
          <a:p>
            <a:pPr eaLnBrk="1" hangingPunct="1">
              <a:spcBef>
                <a:spcPct val="0"/>
              </a:spcBef>
            </a:pPr>
            <a:endParaRPr lang="en-US" smtClean="0"/>
          </a:p>
          <a:p>
            <a:pPr eaLnBrk="1" hangingPunct="1">
              <a:spcBef>
                <a:spcPct val="0"/>
              </a:spcBef>
            </a:pPr>
            <a:r>
              <a:rPr lang="en-US" smtClean="0"/>
              <a:t>Move quickly.</a:t>
            </a:r>
          </a:p>
        </p:txBody>
      </p:sp>
      <p:sp>
        <p:nvSpPr>
          <p:cNvPr id="778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D45C7BB-3FA0-4E59-8B09-39F3F2DD027D}" type="slidenum">
              <a:rPr lang="en-US" smtClean="0"/>
              <a:pPr/>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Again, moving quickly, say you just wanted to make sure everyone has the same understanding  of the context about how we got here.</a:t>
            </a:r>
          </a:p>
          <a:p>
            <a:pPr eaLnBrk="1" hangingPunct="1">
              <a:spcBef>
                <a:spcPct val="0"/>
              </a:spcBef>
            </a:pPr>
            <a:endParaRPr lang="en-US" smtClean="0"/>
          </a:p>
          <a:p>
            <a:pPr eaLnBrk="1" hangingPunct="1">
              <a:spcBef>
                <a:spcPct val="0"/>
              </a:spcBef>
            </a:pPr>
            <a:r>
              <a:rPr lang="en-US" smtClean="0"/>
              <a:t>Show the slide giving this brief history of how the Episcopal Church got to C-056.  </a:t>
            </a:r>
          </a:p>
          <a:p>
            <a:pPr eaLnBrk="1" hangingPunct="1">
              <a:spcBef>
                <a:spcPct val="0"/>
              </a:spcBef>
            </a:pPr>
            <a:endParaRPr lang="en-US" smtClean="0"/>
          </a:p>
          <a:p>
            <a:pPr eaLnBrk="1" hangingPunct="1">
              <a:spcBef>
                <a:spcPct val="0"/>
              </a:spcBef>
            </a:pPr>
            <a:r>
              <a:rPr lang="en-US" smtClean="0"/>
              <a:t>Refer to the Report’s Appendix and mention the section </a:t>
            </a:r>
            <a:r>
              <a:rPr lang="en-US" i="1" smtClean="0"/>
              <a:t>A Review of General Convention Legislation </a:t>
            </a:r>
            <a:r>
              <a:rPr lang="en-US" smtClean="0"/>
              <a:t>, where the resolutions shown at the bottom can be found.</a:t>
            </a:r>
            <a:endParaRPr lang="en-US" i="1" smtClean="0"/>
          </a:p>
        </p:txBody>
      </p:sp>
      <p:sp>
        <p:nvSpPr>
          <p:cNvPr id="788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19A450C-C45F-4015-B7F8-BFDDE766ED78}" type="slidenum">
              <a:rPr lang="en-US" smtClean="0"/>
              <a:pPr/>
              <a:t>10</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p:txBody>
          <a:bodyPr wrap="square" numCol="1" anchor="t" anchorCtr="0" compatLnSpc="1">
            <a:prstTxWarp prst="textNoShape">
              <a:avLst/>
            </a:prstTxWarp>
          </a:bodyPr>
          <a:lstStyle/>
          <a:p>
            <a:pPr eaLnBrk="1" hangingPunct="1">
              <a:spcBef>
                <a:spcPct val="0"/>
              </a:spcBef>
              <a:defRPr/>
            </a:pPr>
            <a:r>
              <a:rPr lang="en-US" dirty="0" smtClean="0"/>
              <a:t>You will want to let the participants know what is ahead and where the meeting is going.  </a:t>
            </a:r>
          </a:p>
          <a:p>
            <a:pPr eaLnBrk="1" hangingPunct="1">
              <a:spcBef>
                <a:spcPct val="0"/>
              </a:spcBef>
              <a:defRPr/>
            </a:pPr>
            <a:r>
              <a:rPr lang="en-US" dirty="0" smtClean="0"/>
              <a:t>You will want to prepare beforehand (see Slide One) and be able to mention the amount of time you plan to spend on each section.</a:t>
            </a:r>
          </a:p>
          <a:p>
            <a:pPr eaLnBrk="1" hangingPunct="1">
              <a:spcBef>
                <a:spcPct val="0"/>
              </a:spcBef>
              <a:defRPr/>
            </a:pPr>
            <a:endParaRPr lang="en-US" dirty="0" smtClean="0"/>
          </a:p>
          <a:p>
            <a:pPr eaLnBrk="1" hangingPunct="1">
              <a:spcBef>
                <a:spcPct val="0"/>
              </a:spcBef>
              <a:defRPr/>
            </a:pPr>
            <a:r>
              <a:rPr lang="en-US" dirty="0" smtClean="0"/>
              <a:t>The key is that we want to deepen their understanding of the report’s material and engage the community of Bishops and Deputies gathered here to have a chance to reflect and discuss the Report.</a:t>
            </a:r>
          </a:p>
          <a:p>
            <a:pPr eaLnBrk="1" hangingPunct="1">
              <a:spcBef>
                <a:spcPct val="0"/>
              </a:spcBef>
              <a:defRPr/>
            </a:pPr>
            <a:endParaRPr lang="en-US" dirty="0" smtClean="0"/>
          </a:p>
          <a:p>
            <a:pPr eaLnBrk="1" hangingPunct="1">
              <a:spcBef>
                <a:spcPct val="0"/>
              </a:spcBef>
              <a:defRPr/>
            </a:pPr>
            <a:r>
              <a:rPr lang="en-US" dirty="0" smtClean="0"/>
              <a:t>We have decided that we want to focus on two </a:t>
            </a:r>
            <a:r>
              <a:rPr lang="en-US" sz="1400" b="1" dirty="0" smtClean="0"/>
              <a:t>MAIN SECTIONS </a:t>
            </a:r>
            <a:r>
              <a:rPr lang="en-US" dirty="0" smtClean="0"/>
              <a:t>of the report:</a:t>
            </a:r>
          </a:p>
          <a:p>
            <a:pPr marL="233309" indent="-233309" eaLnBrk="1" hangingPunct="1">
              <a:spcBef>
                <a:spcPct val="0"/>
              </a:spcBef>
              <a:buFont typeface="+mj-lt"/>
              <a:buAutoNum type="arabicPeriod"/>
              <a:defRPr/>
            </a:pPr>
            <a:r>
              <a:rPr lang="en-US" b="1" dirty="0" smtClean="0"/>
              <a:t>Experiencing the Liturgy</a:t>
            </a:r>
          </a:p>
          <a:p>
            <a:pPr marL="233309" indent="-233309" eaLnBrk="1" hangingPunct="1">
              <a:spcBef>
                <a:spcPct val="0"/>
              </a:spcBef>
              <a:buFont typeface="+mj-lt"/>
              <a:buAutoNum type="arabicPeriod"/>
              <a:defRPr/>
            </a:pPr>
            <a:r>
              <a:rPr lang="en-US" b="1" dirty="0" smtClean="0"/>
              <a:t>Understanding the Theological Resources </a:t>
            </a:r>
          </a:p>
          <a:p>
            <a:pPr marL="233309" indent="-233309" eaLnBrk="1" hangingPunct="1">
              <a:spcBef>
                <a:spcPct val="0"/>
              </a:spcBef>
              <a:defRPr/>
            </a:pPr>
            <a:endParaRPr lang="en-US" dirty="0" smtClean="0"/>
          </a:p>
          <a:p>
            <a:pPr marL="233309" indent="-233309" eaLnBrk="1" hangingPunct="1">
              <a:spcBef>
                <a:spcPct val="0"/>
              </a:spcBef>
              <a:defRPr/>
            </a:pPr>
            <a:r>
              <a:rPr lang="en-US" dirty="0" smtClean="0"/>
              <a:t>In addition, the video resource for the educational material is also important to at least allow the Bishops and Deputies experience.</a:t>
            </a:r>
          </a:p>
          <a:p>
            <a:pPr marL="233309" indent="-233309" eaLnBrk="1" hangingPunct="1">
              <a:spcBef>
                <a:spcPct val="0"/>
              </a:spcBef>
              <a:defRPr/>
            </a:pPr>
            <a:endParaRPr lang="en-US" dirty="0" smtClean="0"/>
          </a:p>
        </p:txBody>
      </p:sp>
      <p:sp>
        <p:nvSpPr>
          <p:cNvPr id="798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1664D4F-070F-4100-802A-305526026081}" type="slidenum">
              <a:rPr lang="en-US" smtClean="0"/>
              <a:pPr/>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xfrm>
            <a:off x="546100" y="4421188"/>
            <a:ext cx="5775325" cy="4189412"/>
          </a:xfrm>
          <a:noFill/>
        </p:spPr>
        <p:txBody>
          <a:bodyPr wrap="square" numCol="1" anchor="t" anchorCtr="0" compatLnSpc="1">
            <a:prstTxWarp prst="textNoShape">
              <a:avLst/>
            </a:prstTxWarp>
          </a:bodyPr>
          <a:lstStyle/>
          <a:p>
            <a:r>
              <a:rPr lang="en-US" smtClean="0"/>
              <a:t>a.	1915	Bill introduced to congress for the 19</a:t>
            </a:r>
            <a:r>
              <a:rPr lang="en-US" baseline="30000" smtClean="0"/>
              <a:t>th</a:t>
            </a:r>
            <a:r>
              <a:rPr lang="en-US" smtClean="0"/>
              <a:t> Amendment</a:t>
            </a:r>
          </a:p>
          <a:p>
            <a:r>
              <a:rPr lang="en-US" b="1" smtClean="0"/>
              <a:t>b.	1920	19</a:t>
            </a:r>
            <a:r>
              <a:rPr lang="en-US" b="1" baseline="30000" smtClean="0"/>
              <a:t>th</a:t>
            </a:r>
            <a:r>
              <a:rPr lang="en-US" b="1" smtClean="0"/>
              <a:t> Amendment Ratified</a:t>
            </a:r>
            <a:endParaRPr lang="en-US" smtClean="0"/>
          </a:p>
          <a:p>
            <a:r>
              <a:rPr lang="en-US" smtClean="0"/>
              <a:t>c.	1918	19</a:t>
            </a:r>
            <a:r>
              <a:rPr lang="en-US" baseline="30000" smtClean="0"/>
              <a:t>th</a:t>
            </a:r>
            <a:r>
              <a:rPr lang="en-US" smtClean="0"/>
              <a:t> Amendment lost in Senate by 2 votes</a:t>
            </a:r>
          </a:p>
          <a:p>
            <a:r>
              <a:rPr lang="en-US" smtClean="0"/>
              <a:t>d.	1756	Record of the 1</a:t>
            </a:r>
            <a:r>
              <a:rPr lang="en-US" baseline="30000" smtClean="0"/>
              <a:t>st</a:t>
            </a:r>
            <a:r>
              <a:rPr lang="en-US" smtClean="0"/>
              <a:t>  woman to vote in colonial America (MA)</a:t>
            </a:r>
          </a:p>
          <a:p>
            <a:endParaRPr lang="en-US" smtClean="0"/>
          </a:p>
        </p:txBody>
      </p:sp>
      <p:sp>
        <p:nvSpPr>
          <p:cNvPr id="809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6BC4EE5-C725-4CDF-A2C6-087D7E2829E0}" type="slidenum">
              <a:rPr lang="en-US" smtClean="0"/>
              <a:pPr/>
              <a:t>12</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a.	1974	Irregular ordinations of the Philadelphia 11 women</a:t>
            </a:r>
          </a:p>
          <a:p>
            <a:r>
              <a:rPr lang="en-US" smtClean="0"/>
              <a:t>b.	1920	19</a:t>
            </a:r>
            <a:r>
              <a:rPr lang="en-US" baseline="30000" smtClean="0"/>
              <a:t>th</a:t>
            </a:r>
            <a:r>
              <a:rPr lang="en-US" smtClean="0"/>
              <a:t>  Amendment was ratified</a:t>
            </a:r>
          </a:p>
          <a:p>
            <a:r>
              <a:rPr lang="en-US" b="1" smtClean="0"/>
              <a:t>c.	1970	Correct answer</a:t>
            </a:r>
            <a:endParaRPr lang="en-US" smtClean="0"/>
          </a:p>
          <a:p>
            <a:r>
              <a:rPr lang="en-US" smtClean="0"/>
              <a:t>d.	1976	Ordination of  woman approved by General Convention</a:t>
            </a:r>
          </a:p>
          <a:p>
            <a:endParaRPr lang="en-US" smtClean="0"/>
          </a:p>
        </p:txBody>
      </p:sp>
      <p:sp>
        <p:nvSpPr>
          <p:cNvPr id="819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D15E09D-0B25-4A40-B147-42A3146DD6E7}" type="slidenum">
              <a:rPr lang="en-US" smtClean="0"/>
              <a:pPr/>
              <a:t>13</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marL="233309" indent="-233309">
              <a:buFontTx/>
              <a:buAutoNum type="alphaLcPeriod"/>
              <a:defRPr/>
            </a:pPr>
            <a:r>
              <a:rPr lang="en-US" dirty="0" smtClean="0"/>
              <a:t>1863 and 1865	</a:t>
            </a:r>
            <a:r>
              <a:rPr lang="en-US" i="1" dirty="0" smtClean="0"/>
              <a:t>Emancipation Proclamation </a:t>
            </a:r>
            <a:r>
              <a:rPr lang="en-US" dirty="0" smtClean="0"/>
              <a:t>and 13</a:t>
            </a:r>
            <a:r>
              <a:rPr lang="en-US" baseline="30000" dirty="0" smtClean="0"/>
              <a:t>th</a:t>
            </a:r>
            <a:r>
              <a:rPr lang="en-US" dirty="0" smtClean="0"/>
              <a:t> Amendment</a:t>
            </a:r>
          </a:p>
          <a:p>
            <a:pPr marL="233309" indent="-233309">
              <a:buFontTx/>
              <a:buAutoNum type="alphaLcPeriod"/>
              <a:defRPr/>
            </a:pPr>
            <a:r>
              <a:rPr lang="en-US" dirty="0" smtClean="0"/>
              <a:t>1863 and 1866	</a:t>
            </a:r>
            <a:r>
              <a:rPr lang="en-US" i="1" dirty="0" smtClean="0"/>
              <a:t>Emancipation Proclamation</a:t>
            </a:r>
            <a:r>
              <a:rPr lang="en-US" dirty="0" smtClean="0"/>
              <a:t> and statement by the Roman Catholic Holy See that was pro-slavery. </a:t>
            </a:r>
          </a:p>
          <a:p>
            <a:pPr>
              <a:defRPr/>
            </a:pPr>
            <a:r>
              <a:rPr lang="en-US" dirty="0" smtClean="0"/>
              <a:t>c.     1865 and 1883	13</a:t>
            </a:r>
            <a:r>
              <a:rPr lang="en-US" baseline="30000" dirty="0" smtClean="0"/>
              <a:t>th</a:t>
            </a:r>
            <a:r>
              <a:rPr lang="en-US" dirty="0" smtClean="0"/>
              <a:t> Amendment and the Sewanee Conference which proposed setting up a separate diocese and bishop for African-Americans.  This proposal was later officially rejected by the General Convention.</a:t>
            </a:r>
          </a:p>
          <a:p>
            <a:pPr>
              <a:defRPr/>
            </a:pPr>
            <a:r>
              <a:rPr lang="en-US" b="1" dirty="0" smtClean="0"/>
              <a:t>d.     1865 and 2006	13</a:t>
            </a:r>
            <a:r>
              <a:rPr lang="en-US" b="1" baseline="30000" dirty="0" smtClean="0"/>
              <a:t>th</a:t>
            </a:r>
            <a:r>
              <a:rPr lang="en-US" b="1" dirty="0" smtClean="0"/>
              <a:t> Amendment and Resolution from GC.</a:t>
            </a:r>
            <a:endParaRPr lang="en-US" dirty="0" smtClean="0"/>
          </a:p>
          <a:p>
            <a:pPr>
              <a:defRPr/>
            </a:pPr>
            <a:endParaRPr lang="en-US" dirty="0"/>
          </a:p>
        </p:txBody>
      </p:sp>
      <p:sp>
        <p:nvSpPr>
          <p:cNvPr id="829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A92DE8-3BBF-47CB-AE94-80603EAE6E08}" type="slidenum">
              <a:rPr lang="en-US" smtClean="0"/>
              <a:pPr/>
              <a:t>14</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10000"/>
          </a:bodyPr>
          <a:lstStyle/>
          <a:p>
            <a:pPr>
              <a:defRPr/>
            </a:pPr>
            <a:r>
              <a:rPr lang="en-US" dirty="0" smtClean="0"/>
              <a:t>We want the participants to know right from the outset what the SCLM is asking the General Convention to do [both resolutions were part of the material released to bishops and deputies in early March].  Out of the SCLM’s work in responding to 2009-C056 they are reporting back to the General Convention and asking …</a:t>
            </a:r>
          </a:p>
          <a:p>
            <a:pPr>
              <a:defRPr/>
            </a:pPr>
            <a:r>
              <a:rPr lang="en-US" dirty="0" smtClean="0"/>
              <a:t>Ask -  “Are there any questions about what the resolution is asking?”  If there is time use some of the talking points below.  Note that </a:t>
            </a:r>
            <a:r>
              <a:rPr lang="en-US" b="1" dirty="0" smtClean="0"/>
              <a:t>BOLD</a:t>
            </a:r>
            <a:r>
              <a:rPr lang="en-US" dirty="0" smtClean="0"/>
              <a:t> terms below are very intentional and need to be emphasized</a:t>
            </a:r>
          </a:p>
          <a:p>
            <a:pPr>
              <a:defRPr/>
            </a:pPr>
            <a:endParaRPr lang="en-US" dirty="0" smtClean="0"/>
          </a:p>
          <a:p>
            <a:pPr>
              <a:defRPr/>
            </a:pPr>
            <a:r>
              <a:rPr lang="en-US" b="1" dirty="0" smtClean="0"/>
              <a:t>RESOLUTION #A049</a:t>
            </a:r>
          </a:p>
          <a:p>
            <a:pPr marL="233309" indent="-233309">
              <a:buFont typeface="+mj-lt"/>
              <a:buAutoNum type="alphaUcPeriod"/>
              <a:defRPr/>
            </a:pPr>
            <a:r>
              <a:rPr lang="en-US" dirty="0" smtClean="0"/>
              <a:t>That General Convention </a:t>
            </a:r>
            <a:r>
              <a:rPr lang="en-US" b="1" dirty="0" smtClean="0"/>
              <a:t>commend</a:t>
            </a:r>
            <a:r>
              <a:rPr lang="en-US" dirty="0" smtClean="0"/>
              <a:t> all of their work to the church for </a:t>
            </a:r>
            <a:r>
              <a:rPr lang="en-US" b="1" dirty="0" smtClean="0"/>
              <a:t>study and use</a:t>
            </a:r>
          </a:p>
          <a:p>
            <a:pPr marL="699927" lvl="1" indent="-233309">
              <a:buFont typeface="Arial" pitchFamily="34" charset="0"/>
              <a:buChar char="•"/>
              <a:defRPr/>
            </a:pPr>
            <a:r>
              <a:rPr lang="en-US" dirty="0" smtClean="0"/>
              <a:t>This includes all 7 parts of the report:  introduction; theology; liturgy; canon/civil law; preparing couples; discussion guide and appendices.</a:t>
            </a:r>
          </a:p>
          <a:p>
            <a:pPr marL="233309" indent="-233309">
              <a:buFont typeface="+mj-lt"/>
              <a:buAutoNum type="alphaUcPeriod"/>
              <a:defRPr/>
            </a:pPr>
            <a:r>
              <a:rPr lang="en-US" dirty="0" smtClean="0"/>
              <a:t>That General Convention authorize for </a:t>
            </a:r>
            <a:r>
              <a:rPr lang="en-US" b="1" dirty="0" smtClean="0"/>
              <a:t>trial use </a:t>
            </a:r>
            <a:r>
              <a:rPr lang="en-US" dirty="0" smtClean="0"/>
              <a:t>the liturgy, </a:t>
            </a:r>
            <a:r>
              <a:rPr lang="en-US" i="1" dirty="0" smtClean="0"/>
              <a:t>The Witnessing and Blessing of a Lifelong Covenant</a:t>
            </a:r>
            <a:r>
              <a:rPr lang="en-US" dirty="0" smtClean="0"/>
              <a:t>, found in the report  - and </a:t>
            </a:r>
            <a:r>
              <a:rPr lang="en-US" b="1" dirty="0" smtClean="0"/>
              <a:t>as always at the direction of the bishop exercising ecclesiastical authority or, if there is not a bishop, the ecclesiastical authority in the diocese.</a:t>
            </a:r>
          </a:p>
          <a:p>
            <a:pPr marL="233309" indent="-233309">
              <a:buFont typeface="+mj-lt"/>
              <a:buAutoNum type="alphaUcPeriod"/>
              <a:defRPr/>
            </a:pPr>
            <a:r>
              <a:rPr lang="en-US" dirty="0" smtClean="0"/>
              <a:t>Further, that bishops, particularly those in dioceses within civil jurisdictions where same-gender marriage, civil unions, or domestic partnerships are legal, may provide generous pastoral response to meet the needs of members of this Church, including </a:t>
            </a:r>
            <a:r>
              <a:rPr lang="en-US" b="1" dirty="0" smtClean="0"/>
              <a:t>adaptation of the liturgy and declaration of intention </a:t>
            </a:r>
            <a:r>
              <a:rPr lang="en-US" dirty="0" smtClean="0"/>
              <a:t>contained in </a:t>
            </a:r>
            <a:r>
              <a:rPr lang="en-US" i="1" dirty="0" smtClean="0"/>
              <a:t>Liturgical Resources I: I Will Bless You and You Will Be a Blessing</a:t>
            </a:r>
          </a:p>
          <a:p>
            <a:pPr marL="233309" indent="-233309">
              <a:buFont typeface="+mj-lt"/>
              <a:buAutoNum type="alphaUcPeriod"/>
              <a:defRPr/>
            </a:pPr>
            <a:r>
              <a:rPr lang="en-US" dirty="0" smtClean="0"/>
              <a:t>Develop an </a:t>
            </a:r>
            <a:r>
              <a:rPr lang="en-US" b="1" dirty="0" smtClean="0"/>
              <a:t>open process to review </a:t>
            </a:r>
            <a:r>
              <a:rPr lang="en-US" i="1" dirty="0" smtClean="0"/>
              <a:t>Liturgical Resources I: I Will Bless You and You Will Be a Blessing</a:t>
            </a:r>
            <a:r>
              <a:rPr lang="en-US" dirty="0" smtClean="0"/>
              <a:t>, inviting responses from provinces, dioceses, congregations, and individuals from throughout the Episcopal Church and from throughout the Anglican Communion, and report to the 78</a:t>
            </a:r>
            <a:r>
              <a:rPr lang="en-US" baseline="30000" dirty="0" smtClean="0"/>
              <a:t>th</a:t>
            </a:r>
            <a:r>
              <a:rPr lang="en-US" dirty="0" smtClean="0"/>
              <a:t> General Convention</a:t>
            </a:r>
            <a:endParaRPr lang="en-US" i="1" dirty="0" smtClean="0"/>
          </a:p>
        </p:txBody>
      </p:sp>
      <p:sp>
        <p:nvSpPr>
          <p:cNvPr id="839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219D78-3236-4793-B0AA-43756A461C01}" type="slidenum">
              <a:rPr lang="en-US" smtClean="0">
                <a:solidFill>
                  <a:srgbClr val="000000"/>
                </a:solidFill>
              </a:rPr>
              <a:pPr/>
              <a:t>15</a:t>
            </a:fld>
            <a:endParaRPr lang="en-US" smtClean="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lnSpcReduction="10000"/>
          </a:bodyPr>
          <a:lstStyle/>
          <a:p>
            <a:pPr>
              <a:defRPr/>
            </a:pPr>
            <a:r>
              <a:rPr lang="en-US" dirty="0" smtClean="0"/>
              <a:t>Out of the SCLM’s work in responding to 2009-C056 they are reporting back to the General Convention and asking …</a:t>
            </a:r>
          </a:p>
          <a:p>
            <a:pPr>
              <a:defRPr/>
            </a:pPr>
            <a:r>
              <a:rPr lang="en-US" dirty="0" smtClean="0"/>
              <a:t>Ask -  “Are there any questions about what the resolution is asking?”  If there is time use some of the talking points below.  Note that </a:t>
            </a:r>
            <a:r>
              <a:rPr lang="en-US" b="1" dirty="0" smtClean="0"/>
              <a:t>BOLD</a:t>
            </a:r>
            <a:r>
              <a:rPr lang="en-US" dirty="0" smtClean="0"/>
              <a:t> terms below are very intentional and need to be emphasized</a:t>
            </a:r>
          </a:p>
          <a:p>
            <a:pPr>
              <a:defRPr/>
            </a:pPr>
            <a:endParaRPr lang="en-US" dirty="0" smtClean="0"/>
          </a:p>
          <a:p>
            <a:pPr>
              <a:defRPr/>
            </a:pPr>
            <a:r>
              <a:rPr lang="en-US" b="1" dirty="0" smtClean="0"/>
              <a:t>RESOLUTION #A050 - details</a:t>
            </a:r>
            <a:endParaRPr lang="en-US" dirty="0" smtClean="0"/>
          </a:p>
          <a:p>
            <a:pPr marL="233309" indent="-233309">
              <a:buFont typeface="+mj-lt"/>
              <a:buAutoNum type="alphaUcPeriod"/>
              <a:defRPr/>
            </a:pPr>
            <a:r>
              <a:rPr lang="en-US" dirty="0" smtClean="0"/>
              <a:t>GC direct the Presiding Bishop and President of the House of Deputies to appoint a task force of not more than twelve people, consisting of theologians, liturgists, pastors, and educators, to </a:t>
            </a:r>
            <a:r>
              <a:rPr lang="en-US" b="1" dirty="0" smtClean="0"/>
              <a:t>identify and explore biblical, theological, historical, liturgical, and canonical dimensions of marriage</a:t>
            </a:r>
          </a:p>
          <a:p>
            <a:pPr marL="233309" indent="-233309">
              <a:buFont typeface="+mj-lt"/>
              <a:buAutoNum type="alphaUcPeriod"/>
              <a:defRPr/>
            </a:pPr>
            <a:r>
              <a:rPr lang="en-US" dirty="0" smtClean="0"/>
              <a:t>the </a:t>
            </a:r>
            <a:r>
              <a:rPr lang="en-US" b="1" dirty="0" smtClean="0"/>
              <a:t>task force consider issues raised by changing societal and cultural norms and legal structures</a:t>
            </a:r>
            <a:r>
              <a:rPr lang="en-US" dirty="0" smtClean="0"/>
              <a:t>, including legislation authorizing or forbidding marriage, civil unions, or domestic partnerships between two people of the same sex, in the U.S. and other countries where the Episcopal Church is located. The work might also look at the social and cultural changes regarding couples living together, today’s divorce rate, etc.</a:t>
            </a:r>
          </a:p>
          <a:p>
            <a:pPr marL="233309" indent="-233309">
              <a:buFont typeface="+mj-lt"/>
              <a:buAutoNum type="alphaUcPeriod"/>
              <a:defRPr/>
            </a:pPr>
            <a:r>
              <a:rPr lang="en-US" dirty="0" smtClean="0"/>
              <a:t>the task force </a:t>
            </a:r>
            <a:r>
              <a:rPr lang="en-US" b="1" dirty="0" smtClean="0"/>
              <a:t>develop tools for theological reflection and norms for theological discussion at a local level;</a:t>
            </a:r>
          </a:p>
          <a:p>
            <a:pPr marL="233309" indent="-233309">
              <a:buFont typeface="+mj-lt"/>
              <a:buAutoNum type="alphaUcPeriod"/>
              <a:defRPr/>
            </a:pPr>
            <a:r>
              <a:rPr lang="en-US" dirty="0" smtClean="0"/>
              <a:t>the task force </a:t>
            </a:r>
            <a:r>
              <a:rPr lang="en-US" b="1" dirty="0" smtClean="0"/>
              <a:t>report</a:t>
            </a:r>
            <a:r>
              <a:rPr lang="en-US" dirty="0" smtClean="0"/>
              <a:t> its progress to the 78</a:t>
            </a:r>
            <a:r>
              <a:rPr lang="en-US" baseline="30000" dirty="0" smtClean="0"/>
              <a:t>th</a:t>
            </a:r>
            <a:r>
              <a:rPr lang="en-US" dirty="0" smtClean="0"/>
              <a:t> General Convention</a:t>
            </a:r>
          </a:p>
          <a:p>
            <a:pPr marL="233309" indent="-233309">
              <a:buFont typeface="+mj-lt"/>
              <a:buAutoNum type="alphaUcPeriod"/>
              <a:defRPr/>
            </a:pPr>
            <a:r>
              <a:rPr lang="en-US" b="1" dirty="0" smtClean="0"/>
              <a:t>request</a:t>
            </a:r>
            <a:r>
              <a:rPr lang="en-US" dirty="0" smtClean="0"/>
              <a:t> the Joint Standing Committee on Program, Budget and Finance to consider a </a:t>
            </a:r>
            <a:r>
              <a:rPr lang="en-US" b="1" dirty="0" smtClean="0"/>
              <a:t>budget allocation </a:t>
            </a:r>
            <a:r>
              <a:rPr lang="en-US" dirty="0" smtClean="0"/>
              <a:t>of $30,000 for the implementation of this resolution.</a:t>
            </a:r>
          </a:p>
          <a:p>
            <a:pPr marL="233309" indent="-233309">
              <a:buFont typeface="+mj-lt"/>
              <a:buAutoNum type="alphaUcPeriod"/>
              <a:defRPr/>
            </a:pPr>
            <a:endParaRPr lang="en-US" dirty="0"/>
          </a:p>
        </p:txBody>
      </p:sp>
      <p:sp>
        <p:nvSpPr>
          <p:cNvPr id="849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E59F24F-FFBA-4F52-9FA8-1B01A3719CB8}" type="slidenum">
              <a:rPr lang="en-US" smtClean="0"/>
              <a:pPr/>
              <a:t>16</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Do NOT read the slide.</a:t>
            </a:r>
          </a:p>
          <a:p>
            <a:pPr eaLnBrk="1" hangingPunct="1">
              <a:spcBef>
                <a:spcPct val="0"/>
              </a:spcBef>
            </a:pPr>
            <a:endParaRPr lang="en-US" smtClean="0"/>
          </a:p>
          <a:p>
            <a:pPr eaLnBrk="1" hangingPunct="1">
              <a:spcBef>
                <a:spcPct val="0"/>
              </a:spcBef>
            </a:pPr>
            <a:r>
              <a:rPr lang="en-US" smtClean="0"/>
              <a:t>Note quickly </a:t>
            </a:r>
          </a:p>
          <a:p>
            <a:pPr lvl="1" eaLnBrk="1" hangingPunct="1">
              <a:spcBef>
                <a:spcPct val="0"/>
              </a:spcBef>
            </a:pPr>
            <a:r>
              <a:rPr lang="en-US" smtClean="0"/>
              <a:t>The GC’s request was for resources for blessing same-gender relationships and the SCLM took that to mean</a:t>
            </a:r>
          </a:p>
          <a:p>
            <a:pPr lvl="2" eaLnBrk="1" hangingPunct="1">
              <a:spcBef>
                <a:spcPct val="0"/>
              </a:spcBef>
              <a:buFontTx/>
              <a:buChar char="•"/>
            </a:pPr>
            <a:r>
              <a:rPr lang="en-US" smtClean="0"/>
              <a:t> they should consider previous GC resolutions; </a:t>
            </a:r>
          </a:p>
          <a:p>
            <a:pPr lvl="2" eaLnBrk="1" hangingPunct="1">
              <a:spcBef>
                <a:spcPct val="0"/>
              </a:spcBef>
              <a:buFontTx/>
              <a:buChar char="•"/>
            </a:pPr>
            <a:r>
              <a:rPr lang="en-US" smtClean="0"/>
              <a:t>that they needed to be guided by the church’s historic and traditional approach to taking life-long commitments seriously and faithfully; and </a:t>
            </a:r>
          </a:p>
          <a:p>
            <a:pPr lvl="2" eaLnBrk="1" hangingPunct="1">
              <a:spcBef>
                <a:spcPct val="0"/>
              </a:spcBef>
              <a:buFontTx/>
              <a:buChar char="•"/>
            </a:pPr>
            <a:r>
              <a:rPr lang="en-US" smtClean="0"/>
              <a:t>that this work was not a discussion about homosexuality – the GC had already spoken on that account.</a:t>
            </a:r>
          </a:p>
          <a:p>
            <a:pPr eaLnBrk="1" hangingPunct="1">
              <a:spcBef>
                <a:spcPct val="0"/>
              </a:spcBef>
            </a:pPr>
            <a:endParaRPr lang="en-US" smtClean="0"/>
          </a:p>
          <a:p>
            <a:pPr eaLnBrk="1" hangingPunct="1">
              <a:spcBef>
                <a:spcPct val="0"/>
              </a:spcBef>
            </a:pPr>
            <a:r>
              <a:rPr lang="en-US" i="1" smtClean="0"/>
              <a:t>[click to make this point appear]</a:t>
            </a:r>
            <a:r>
              <a:rPr lang="en-US" smtClean="0"/>
              <a:t> One way the SCLM discovered the seriousness of their work was when crafting the Declaration of Intention.  The Canons require different-gender couples who want to be married to sign such a declaration.  </a:t>
            </a:r>
          </a:p>
          <a:p>
            <a:pPr eaLnBrk="1" hangingPunct="1">
              <a:spcBef>
                <a:spcPct val="0"/>
              </a:spcBef>
            </a:pPr>
            <a:endParaRPr lang="en-US" smtClean="0"/>
          </a:p>
          <a:p>
            <a:pPr eaLnBrk="1" hangingPunct="1">
              <a:spcBef>
                <a:spcPct val="0"/>
              </a:spcBef>
            </a:pPr>
            <a:r>
              <a:rPr lang="en-US" smtClean="0"/>
              <a:t>The next slide will show them side-by-side and the participants should have a similar handout.</a:t>
            </a:r>
          </a:p>
        </p:txBody>
      </p:sp>
      <p:sp>
        <p:nvSpPr>
          <p:cNvPr id="860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436DA7-2C15-43F4-BF5B-55A36DC9049C}" type="slidenum">
              <a:rPr lang="en-US" smtClean="0"/>
              <a:pPr/>
              <a:t>17</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Let’s look at the two documents side by side.  How are they or are they not parallel?</a:t>
            </a:r>
          </a:p>
          <a:p>
            <a:pPr eaLnBrk="1" hangingPunct="1">
              <a:spcBef>
                <a:spcPct val="0"/>
              </a:spcBef>
            </a:pPr>
            <a:endParaRPr lang="en-US" smtClean="0"/>
          </a:p>
          <a:p>
            <a:pPr eaLnBrk="1" hangingPunct="1">
              <a:spcBef>
                <a:spcPct val="0"/>
              </a:spcBef>
            </a:pPr>
            <a:r>
              <a:rPr lang="en-US" smtClean="0"/>
              <a:t>Everyone should have a copy and we are going to work through the rest of the SCLM’s material .</a:t>
            </a:r>
          </a:p>
          <a:p>
            <a:pPr eaLnBrk="1" hangingPunct="1">
              <a:spcBef>
                <a:spcPct val="0"/>
              </a:spcBef>
            </a:pPr>
            <a:endParaRPr lang="en-US" smtClean="0"/>
          </a:p>
          <a:p>
            <a:pPr eaLnBrk="1" hangingPunct="1">
              <a:spcBef>
                <a:spcPct val="0"/>
              </a:spcBef>
            </a:pPr>
            <a:r>
              <a:rPr lang="en-US" smtClean="0"/>
              <a:t>Please note:  we invite the participants to keep checking back to the declaration and make sure that the material is faithful to what we are asking people to sign.</a:t>
            </a:r>
          </a:p>
        </p:txBody>
      </p:sp>
      <p:sp>
        <p:nvSpPr>
          <p:cNvPr id="870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80BEF0-ECFF-48CE-A987-AEB65DBF1E7C}" type="slidenum">
              <a:rPr lang="en-US" smtClean="0"/>
              <a:pPr/>
              <a:t>18</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a:bodyPr>
          <a:lstStyle/>
          <a:p>
            <a:pPr>
              <a:buFont typeface="Arial" pitchFamily="34" charset="0"/>
              <a:buNone/>
              <a:defRPr/>
            </a:pPr>
            <a:r>
              <a:rPr lang="en-US" sz="1100" dirty="0" smtClean="0"/>
              <a:t>From Paul Marshall’s </a:t>
            </a:r>
            <a:r>
              <a:rPr lang="en-US" sz="1100" i="1" dirty="0" smtClean="0"/>
              <a:t>Same-sex Unions: Stories and Rites</a:t>
            </a:r>
            <a:r>
              <a:rPr lang="en-US" sz="1100" dirty="0" smtClean="0"/>
              <a:t>, Church Publishing, 2004.  Pages 15-31.</a:t>
            </a:r>
          </a:p>
          <a:p>
            <a:pPr algn="ctr">
              <a:buFont typeface="Arial" pitchFamily="34" charset="0"/>
              <a:buNone/>
              <a:defRPr/>
            </a:pPr>
            <a:r>
              <a:rPr lang="en-US" sz="1100" b="1" dirty="0" smtClean="0">
                <a:solidFill>
                  <a:srgbClr val="FF0000"/>
                </a:solidFill>
              </a:rPr>
              <a:t>PRESENTERS NEED TO BE PREPARED TO PRESENT A 3 MINUTE SYNOPSIS OF ANNE AND BRENDA.</a:t>
            </a:r>
            <a:endParaRPr lang="en-US" sz="1300" b="1" dirty="0" smtClean="0">
              <a:solidFill>
                <a:srgbClr val="FF0000"/>
              </a:solidFill>
            </a:endParaRPr>
          </a:p>
          <a:p>
            <a:pPr>
              <a:buFont typeface="Arial" pitchFamily="34" charset="0"/>
              <a:buNone/>
              <a:defRPr/>
            </a:pPr>
            <a:r>
              <a:rPr lang="en-US" dirty="0" smtClean="0"/>
              <a:t>Together 11 years; Village section of NYC; 5 year-old son (Anne gave birth  and also adopted by Brenda).  Anne is an attorney; Brenda a nurse.</a:t>
            </a:r>
          </a:p>
          <a:p>
            <a:pPr>
              <a:buFont typeface="Arial" pitchFamily="34" charset="0"/>
              <a:buNone/>
              <a:defRPr/>
            </a:pPr>
            <a:r>
              <a:rPr lang="en-US" dirty="0" smtClean="0"/>
              <a:t>Both from other denominations; common experience of rejection and condemnation of same-sex relationships.</a:t>
            </a:r>
          </a:p>
          <a:p>
            <a:pPr>
              <a:buFont typeface="Arial" pitchFamily="34" charset="0"/>
              <a:buNone/>
              <a:defRPr/>
            </a:pPr>
            <a:r>
              <a:rPr lang="en-US" dirty="0" smtClean="0"/>
              <a:t>Found the Episcopal Church (St. Luke’s) and in formation course found desire for a liturgy – in their church – surrounded and supported by their Christian community.</a:t>
            </a:r>
          </a:p>
          <a:p>
            <a:pPr>
              <a:buFont typeface="Arial" pitchFamily="34" charset="0"/>
              <a:buNone/>
              <a:defRPr/>
            </a:pPr>
            <a:r>
              <a:rPr lang="en-US" dirty="0" smtClean="0"/>
              <a:t>St. Luke’s had had other services “in the garden.”  Anne and Brenda wanted a church service; planned for 2002.</a:t>
            </a:r>
          </a:p>
          <a:p>
            <a:pPr>
              <a:buFont typeface="Arial" pitchFamily="34" charset="0"/>
              <a:buNone/>
              <a:defRPr/>
            </a:pPr>
            <a:r>
              <a:rPr lang="en-US" dirty="0" smtClean="0"/>
              <a:t>Normal prenuptial requirements met:  one year attendance and pledge and clergy preparing the couple.</a:t>
            </a:r>
          </a:p>
          <a:p>
            <a:pPr>
              <a:buFont typeface="Arial" pitchFamily="34" charset="0"/>
              <a:buNone/>
              <a:defRPr/>
            </a:pPr>
            <a:r>
              <a:rPr lang="en-US" dirty="0" smtClean="0"/>
              <a:t>Liturgy: Escorted down aisle; both carried flowers; set in the course of Eucharist; Covenant of Blessing with vows (both by the couple and by the community for their support), rings, prayers (chanted by Anne’s father) and blessing followed by Communion;  lots of service and church music – meant with an elaborate liturgy to convey that the liturgy was fully that of their parish church.</a:t>
            </a:r>
          </a:p>
          <a:p>
            <a:pPr>
              <a:buFont typeface="Arial" pitchFamily="34" charset="0"/>
              <a:buNone/>
              <a:defRPr/>
            </a:pPr>
            <a:r>
              <a:rPr lang="en-US" dirty="0" smtClean="0"/>
              <a:t>Reflecting on how different after liturgy:  Anne: even after long relationship she felt renewed and blessed; new perception of community support.  Brenda:  blessed; “part of my shield,” previously “I did not feel safe anywhere;” now safe with community support, and called to find ways to give back, a healing experience, part of her salvation journey.</a:t>
            </a:r>
          </a:p>
        </p:txBody>
      </p:sp>
      <p:sp>
        <p:nvSpPr>
          <p:cNvPr id="880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0F97E07-E142-4BAE-A0F4-2E594859D63A}" type="slidenum">
              <a:rPr lang="en-US" smtClean="0"/>
              <a:pPr/>
              <a:t>19</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We want the Bishops and Deputies to know that the work is not about a concept or about some theological work or about the words of a liturgy….  Even while it is all of that, this work is about couples seeking God, coming to Christ’s church and to communities of support for forming life-long relationships that have deep spiritual roots.</a:t>
            </a:r>
          </a:p>
          <a:p>
            <a:endParaRPr lang="en-US" smtClean="0"/>
          </a:p>
          <a:p>
            <a:r>
              <a:rPr lang="en-US" smtClean="0"/>
              <a:t>We also realized that the work the General Convention asked the SCLM to do was a result of the fact that parts of the church were already doing that work:  blessing same-gender couples.  The work of the SCLM has been to try to bring to light that reality; give it some context and form; bring it forward to the whole church so that we can decide how we together as the whole church want to respond; that we might say “yes” if that is the Convention’s will and thus have some common models to use, adapt and change as needed.</a:t>
            </a:r>
          </a:p>
        </p:txBody>
      </p:sp>
      <p:sp>
        <p:nvSpPr>
          <p:cNvPr id="890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F32A6D9-CF7D-48BF-8579-18E95AC29953}" type="slidenum">
              <a:rPr lang="en-US" smtClean="0"/>
              <a:pPr/>
              <a:t>20</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p:spPr>
      </p:sp>
      <p:sp>
        <p:nvSpPr>
          <p:cNvPr id="9011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When the commission began its work, they identified qualities that makes public prayer recognizably Anglican. They used these qualities to review liturgies they had collected, and relied on them to guide their work in developing and refining the liturgy. </a:t>
            </a:r>
          </a:p>
          <a:p>
            <a:endParaRPr lang="en-US" smtClean="0"/>
          </a:p>
          <a:p>
            <a:r>
              <a:rPr lang="en-US" smtClean="0"/>
              <a:t>These qualities are part of a one-page statement of liturgical principles that are included in the discussion guide.</a:t>
            </a:r>
          </a:p>
        </p:txBody>
      </p:sp>
      <p:sp>
        <p:nvSpPr>
          <p:cNvPr id="901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9DDD011-7292-443C-855F-FD05B56945D5}" type="slidenum">
              <a:rPr lang="en-US" smtClean="0"/>
              <a:pPr/>
              <a:t>21</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xfrm>
            <a:off x="1649413" y="620713"/>
            <a:ext cx="3386137" cy="2540000"/>
          </a:xfrm>
          <a:noFill/>
          <a:ln>
            <a:solidFill>
              <a:srgbClr val="000000"/>
            </a:solidFill>
            <a:miter lim="800000"/>
            <a:headEnd/>
            <a:tailEnd/>
          </a:ln>
        </p:spPr>
      </p:sp>
      <p:sp>
        <p:nvSpPr>
          <p:cNvPr id="91139" name="Notes Placeholder 2"/>
          <p:cNvSpPr>
            <a:spLocks noGrp="1"/>
          </p:cNvSpPr>
          <p:nvPr>
            <p:ph type="body" idx="1"/>
          </p:nvPr>
        </p:nvSpPr>
        <p:spPr bwMode="auto">
          <a:xfrm>
            <a:off x="701675" y="3335338"/>
            <a:ext cx="5619750" cy="5740400"/>
          </a:xfrm>
          <a:noFill/>
        </p:spPr>
        <p:txBody>
          <a:bodyPr wrap="square" numCol="1" anchor="t" anchorCtr="0" compatLnSpc="1">
            <a:prstTxWarp prst="textNoShape">
              <a:avLst/>
            </a:prstTxWarp>
          </a:bodyPr>
          <a:lstStyle/>
          <a:p>
            <a:pPr marL="231775" indent="-231775"/>
            <a:r>
              <a:rPr lang="en-US" smtClean="0"/>
              <a:t>Explain that we will read through the liturgy, in a “reader’s theater.” Deputies and Bishops invited to take the role of “people.”</a:t>
            </a:r>
          </a:p>
        </p:txBody>
      </p:sp>
      <p:sp>
        <p:nvSpPr>
          <p:cNvPr id="911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A2B3364-01C4-4DDE-88C8-4057870B6A76}" type="slidenum">
              <a:rPr lang="en-US" smtClean="0">
                <a:solidFill>
                  <a:srgbClr val="000000"/>
                </a:solidFill>
              </a:rPr>
              <a:pPr/>
              <a:t>23</a:t>
            </a:fld>
            <a:endParaRPr lang="en-US" smtClean="0">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p:spPr>
      </p:sp>
      <p:sp>
        <p:nvSpPr>
          <p:cNvPr id="921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921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86FA75-1AE7-4C89-844B-B60167B55D5B}" type="slidenum">
              <a:rPr lang="en-US" smtClean="0"/>
              <a:pPr/>
              <a:t>24</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p:spPr>
      </p:sp>
      <p:sp>
        <p:nvSpPr>
          <p:cNvPr id="103427" name="Notes Placeholder 2"/>
          <p:cNvSpPr>
            <a:spLocks noGrp="1"/>
          </p:cNvSpPr>
          <p:nvPr>
            <p:ph type="body" idx="1"/>
          </p:nvPr>
        </p:nvSpPr>
        <p:spPr bwMode="auto"/>
        <p:txBody>
          <a:bodyPr wrap="square" numCol="1" anchor="t" anchorCtr="0" compatLnSpc="1">
            <a:prstTxWarp prst="textNoShape">
              <a:avLst/>
            </a:prstTxWarp>
          </a:bodyPr>
          <a:lstStyle/>
          <a:p>
            <a:pPr marL="231775" indent="-231775">
              <a:defRPr/>
            </a:pPr>
            <a:r>
              <a:rPr lang="en-US" dirty="0" smtClean="0"/>
              <a:t>Next, ask the Bishops and Deputies to break into small groupings and discuss the four questions on the slide. Ask them to have one or two answers they came to for each question.  After a few minutes – how many will depend upon your time for presentation – quickly ask for answers to each of the questions in turn from the small groups.  If time is short you can ask “Does any group have a new perspective that we have not heard yet?”</a:t>
            </a:r>
          </a:p>
          <a:p>
            <a:pPr marL="231775" indent="-231775">
              <a:defRPr/>
            </a:pPr>
            <a:r>
              <a:rPr lang="en-US" dirty="0" smtClean="0"/>
              <a:t>Finally, explain that this group experience is similar to what the SCLM did:  They role played many of the liturgies that were sent to them and tried to figure out which words, phrases, actions worked best for the wider church while also respecting that what was used in a local situation.</a:t>
            </a:r>
          </a:p>
          <a:p>
            <a:pPr>
              <a:defRPr/>
            </a:pPr>
            <a:endParaRPr lang="en-US" dirty="0" smtClean="0"/>
          </a:p>
        </p:txBody>
      </p:sp>
      <p:sp>
        <p:nvSpPr>
          <p:cNvPr id="931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8B205DE-773F-4929-959C-E2101EB867CF}" type="slidenum">
              <a:rPr lang="en-US" smtClean="0"/>
              <a:pPr/>
              <a:t>25</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p:spPr>
      </p:sp>
      <p:sp>
        <p:nvSpPr>
          <p:cNvPr id="9421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Introduce this session – “thickest” of the work of the SCLM.</a:t>
            </a:r>
          </a:p>
          <a:p>
            <a:endParaRPr lang="en-US" smtClean="0"/>
          </a:p>
          <a:p>
            <a:r>
              <a:rPr lang="en-US" smtClean="0"/>
              <a:t>Again, note that part of what the SCLM did here was look back at what the Church has been doing , writing and talking about for over 35 years.</a:t>
            </a:r>
          </a:p>
          <a:p>
            <a:endParaRPr lang="en-US" smtClean="0"/>
          </a:p>
          <a:p>
            <a:r>
              <a:rPr lang="en-US" smtClean="0"/>
              <a:t>In addition to what is on the slide you might remind them that the SCLM also consulted with the House of Bishops (one page theological principles document) in Fall of 2010 and again in Summer 2011 with the full draft report.</a:t>
            </a:r>
          </a:p>
        </p:txBody>
      </p:sp>
      <p:sp>
        <p:nvSpPr>
          <p:cNvPr id="942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F052E1-BF6D-440A-8116-3B77E2987011}" type="slidenum">
              <a:rPr lang="en-US" smtClean="0">
                <a:solidFill>
                  <a:srgbClr val="000000"/>
                </a:solidFill>
              </a:rPr>
              <a:pPr/>
              <a:t>26</a:t>
            </a:fld>
            <a:endParaRPr lang="en-US" smtClean="0">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p:spPr>
      </p:sp>
      <p:sp>
        <p:nvSpPr>
          <p:cNvPr id="9523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The Theological Resources section is divided into 4 sections. Here they are and we will go through them one at a time.</a:t>
            </a:r>
          </a:p>
          <a:p>
            <a:endParaRPr lang="en-US" smtClean="0"/>
          </a:p>
          <a:p>
            <a:r>
              <a:rPr lang="en-US" smtClean="0"/>
              <a:t>You might note that the </a:t>
            </a:r>
            <a:r>
              <a:rPr lang="en-US" b="1" smtClean="0"/>
              <a:t>Overview</a:t>
            </a:r>
            <a:r>
              <a:rPr lang="en-US" smtClean="0"/>
              <a:t> part of this section of the Report (Report lines 368-540) gives a brief description of the content of each section.  The Report then continues with a longer article on each section.</a:t>
            </a:r>
          </a:p>
          <a:p>
            <a:endParaRPr lang="en-US" smtClean="0"/>
          </a:p>
          <a:p>
            <a:r>
              <a:rPr lang="en-US" sz="1800" b="1" smtClean="0"/>
              <a:t>NOTE:  </a:t>
            </a:r>
            <a:r>
              <a:rPr lang="en-US" b="1" smtClean="0"/>
              <a:t>The following slides highlight bold themes from each section.  The “Notes” often simply quote a few sentences from the report.  </a:t>
            </a:r>
            <a:r>
              <a:rPr lang="en-US" smtClean="0"/>
              <a:t>You will want to be able to discuss the “bold themes” on the slide and feel free to do so in your own words or referencing something else in the report.  Depending upon time you might ask the Bishops and Deputies to reflect on one of the “bold themes” in a small group and then briefly report back. </a:t>
            </a:r>
          </a:p>
          <a:p>
            <a:endParaRPr lang="en-US" smtClean="0"/>
          </a:p>
          <a:p>
            <a:pPr marL="0" lvl="1"/>
            <a:r>
              <a:rPr lang="en-US" smtClean="0"/>
              <a:t>One Example: With the presentation of Covenantal Relationship you might ask Bishops and Deputies to take 5 minute in groups of 3-5 and discuss how the Eucharistic pattern  (Take - Bless – Break – Give) is or is not reflected in a covenant of relationship between 2 people.  After 5 minutes ask for any key understandings/reflections.  Allow 2-3 minutes for groups to report back and then wrap it up and move on.</a:t>
            </a:r>
          </a:p>
          <a:p>
            <a:endParaRPr lang="en-US" smtClean="0"/>
          </a:p>
        </p:txBody>
      </p:sp>
      <p:sp>
        <p:nvSpPr>
          <p:cNvPr id="952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5DA50E7-5A35-46D3-8481-696D513CC185}" type="slidenum">
              <a:rPr lang="en-US" smtClean="0">
                <a:solidFill>
                  <a:srgbClr val="000000"/>
                </a:solidFill>
              </a:rPr>
              <a:pPr/>
              <a:t>27</a:t>
            </a:fld>
            <a:endParaRPr lang="en-US" smtClean="0">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p:spPr>
      </p:sp>
      <p:sp>
        <p:nvSpPr>
          <p:cNvPr id="96259"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The first section is on Mission (Report lines 541-693)</a:t>
            </a:r>
          </a:p>
          <a:p>
            <a:endParaRPr lang="en-US" smtClean="0"/>
          </a:p>
          <a:p>
            <a:r>
              <a:rPr lang="en-US" smtClean="0"/>
              <a:t>This first slide shows how this missional quality of covenant and relationship with God has always been present.  Help the Bishops and Deputies understand this concept.  The following are only suggestions:</a:t>
            </a:r>
          </a:p>
          <a:p>
            <a:pPr lvl="1">
              <a:buFontTx/>
              <a:buChar char="•"/>
            </a:pPr>
            <a:r>
              <a:rPr lang="en-US" smtClean="0"/>
              <a:t>The Report is reflecting that in the very act of blessing a same-gender couple the Church is calling them into Christian mission of showing and sharing the presence of God’s love in their relationship to others and the world.  As the Report says:  </a:t>
            </a:r>
          </a:p>
          <a:p>
            <a:pPr lvl="2"/>
            <a:r>
              <a:rPr lang="en-US" smtClean="0"/>
              <a:t>“In John‘s Gospel, Jesus models this divine mission by washing his disciples‘ feet. This act of intimate service provided the example his disciples were to follow in blessing others with the same life of service (John 13:14-15); the love God shows for us in Christ, in other words, becomes a blessing for mission and ministry. The covenant of grace God has made with us in Christ thus calls all of us to that life of service: “Like good stewards of the manifold grace of God, serve one another with whatever gift each of you has received” (1 Peter 4:10).</a:t>
            </a:r>
          </a:p>
          <a:p>
            <a:r>
              <a:rPr lang="en-US" smtClean="0"/>
              <a:t> </a:t>
            </a:r>
            <a:r>
              <a:rPr lang="en-US" b="1" smtClean="0"/>
              <a:t>Possible Discussion Question:  </a:t>
            </a:r>
            <a:r>
              <a:rPr lang="en-US" smtClean="0"/>
              <a:t>Depending on time, you might ask people to consider a time when they have experienced a couple’s relationship as being a witness to this mission – a light not hidden.</a:t>
            </a:r>
          </a:p>
          <a:p>
            <a:pPr lvl="1"/>
            <a:endParaRPr lang="en-US" smtClean="0"/>
          </a:p>
        </p:txBody>
      </p:sp>
      <p:sp>
        <p:nvSpPr>
          <p:cNvPr id="962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9A37883-2F59-4E01-80CC-4DF6E543D358}" type="slidenum">
              <a:rPr lang="en-US" smtClean="0">
                <a:solidFill>
                  <a:srgbClr val="000000"/>
                </a:solidFill>
              </a:rPr>
              <a:pPr/>
              <a:t>28</a:t>
            </a:fld>
            <a:endParaRPr lang="en-US" smtClean="0">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xfrm>
            <a:off x="1649413" y="233363"/>
            <a:ext cx="3489325" cy="2617787"/>
          </a:xfrm>
          <a:noFill/>
          <a:ln>
            <a:solidFill>
              <a:srgbClr val="000000"/>
            </a:solidFill>
            <a:miter lim="800000"/>
            <a:headEnd/>
            <a:tailEnd/>
          </a:ln>
        </p:spPr>
      </p:sp>
      <p:sp>
        <p:nvSpPr>
          <p:cNvPr id="33795" name="Notes Placeholder 2"/>
          <p:cNvSpPr>
            <a:spLocks noGrp="1"/>
          </p:cNvSpPr>
          <p:nvPr>
            <p:ph type="body" idx="1"/>
          </p:nvPr>
        </p:nvSpPr>
        <p:spPr bwMode="auto">
          <a:xfrm>
            <a:off x="781050" y="3025775"/>
            <a:ext cx="5618163" cy="5818188"/>
          </a:xfrm>
        </p:spPr>
        <p:txBody>
          <a:bodyPr wrap="square" numCol="1" anchor="t" anchorCtr="0" compatLnSpc="1">
            <a:prstTxWarp prst="textNoShape">
              <a:avLst/>
            </a:prstTxWarp>
            <a:normAutofit fontScale="92500" lnSpcReduction="10000"/>
          </a:bodyPr>
          <a:lstStyle/>
          <a:p>
            <a:pPr>
              <a:defRPr/>
            </a:pPr>
            <a:r>
              <a:rPr lang="en-US" b="1" dirty="0" smtClean="0"/>
              <a:t>Mission and Worship:  </a:t>
            </a:r>
            <a:r>
              <a:rPr lang="en-US" dirty="0" smtClean="0"/>
              <a:t>Our worship manifests this missional character, from the Daily Office to the Eucharist.  The one example given here is the second post-communion prayer.  </a:t>
            </a:r>
          </a:p>
          <a:p>
            <a:pPr>
              <a:defRPr/>
            </a:pPr>
            <a:r>
              <a:rPr lang="en-US" b="1" dirty="0" smtClean="0"/>
              <a:t>Eschatological vision:</a:t>
            </a:r>
          </a:p>
          <a:p>
            <a:pPr lvl="1">
              <a:defRPr/>
            </a:pPr>
            <a:r>
              <a:rPr lang="en-US" dirty="0" smtClean="0"/>
              <a:t>Report lines 600-608:  Moreover, the Church blesses and sends in order to lay claim to our part in the fulfillment of salvation history; we collaborate with God as both proclaimers of and instruments for the new creation God is bringing about. “The redemption of the world is not finished, and so human history is not finished. History is going somewhere, and it is not there yet,” one theologian reminds us. “The church exists to be the thing that God is doing, and to become the thing that God will be doing until the End.” What God has done and will continue to do in the life of the Church manifests “not just the inherent goodness of creation but the possibility of new creation, of healing and justice and forgiveness.” And so the Church blesses in order to fulfill its  “’eschatological‘ project of becoming the kingdom.” The theologian quoted is Charles Hefling, “What Do We Bless and Why?”  </a:t>
            </a:r>
            <a:r>
              <a:rPr lang="en-US" i="1" dirty="0" smtClean="0"/>
              <a:t>Anglican Theological Review </a:t>
            </a:r>
          </a:p>
          <a:p>
            <a:pPr>
              <a:defRPr/>
            </a:pPr>
            <a:r>
              <a:rPr lang="en-US" b="1" dirty="0" smtClean="0"/>
              <a:t>Challenge</a:t>
            </a:r>
          </a:p>
          <a:p>
            <a:pPr lvl="1">
              <a:defRPr/>
            </a:pPr>
            <a:r>
              <a:rPr lang="en-US" dirty="0" smtClean="0"/>
              <a:t>Report Lines 666-681:  Scripture attests to significant moments in which biblical writers challenged their communities to  expand their vision of God‘s saving work in the world or in which the writers were themselves challenged by that divine word to see past their present horizons. The ancient Israelites, for example, had to struggle with how far the blessing of their covenantal life would reach. Isaiah urged them to see all the nations—not just their own—streaming to God‘s holy mountain (Isaiah 2:1-4). The early Church was no exception to this struggle. </a:t>
            </a:r>
          </a:p>
          <a:p>
            <a:pPr lvl="1">
              <a:defRPr/>
            </a:pPr>
            <a:r>
              <a:rPr lang="en-US" dirty="0" smtClean="0"/>
              <a:t>In the Acts of the Apostles, we read about Peter‘s hesitation to cross traditional boundaries between the clean and the unclean in his encounter with Cornelius, a Roman centurion (Acts 10). In a vision, Peter heard God urging him to eat certain unclean animals in direct disobedience to the injunctions found in Leviticus 11. This vision led Peter to consider anew whether God‘s saving work and blessing might be found in places and among particular people he had not before considered possible. When challenged about this expansive vision, Peter declared, “God has shown me that I should not call anyone profane or unclean” Acts 10:28). To those who were startled and perhaps scandalized by the extension of the gospel to Gentiles, Peter asked, “Can anyone withhold the water for baptizing these people who have received the Holy Spirit just as we have?” (Acts 10:47).</a:t>
            </a:r>
          </a:p>
          <a:p>
            <a:pPr>
              <a:defRPr/>
            </a:pPr>
            <a:r>
              <a:rPr lang="en-US" dirty="0" smtClean="0"/>
              <a:t> </a:t>
            </a:r>
            <a:r>
              <a:rPr lang="en-US" b="1" dirty="0" smtClean="0"/>
              <a:t>Possible Discussion Question:  </a:t>
            </a:r>
            <a:r>
              <a:rPr lang="en-US" dirty="0" smtClean="0"/>
              <a:t>Depending on time, you might ask people to consider Peter’s situation in Acts 10 and ask:  Are we facing a similar challenge?  </a:t>
            </a:r>
          </a:p>
        </p:txBody>
      </p:sp>
      <p:sp>
        <p:nvSpPr>
          <p:cNvPr id="972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ADBA8C-5159-49C2-BE4F-5CC0BFFE8A08}" type="slidenum">
              <a:rPr lang="en-US" smtClean="0">
                <a:solidFill>
                  <a:srgbClr val="000000"/>
                </a:solidFill>
              </a:rPr>
              <a:pPr/>
              <a:t>29</a:t>
            </a:fld>
            <a:endParaRPr lang="en-US" smtClean="0">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xfrm>
            <a:off x="1803400" y="309563"/>
            <a:ext cx="3208338" cy="2405062"/>
          </a:xfrm>
          <a:noFill/>
          <a:ln>
            <a:solidFill>
              <a:srgbClr val="000000"/>
            </a:solidFill>
            <a:miter lim="800000"/>
            <a:headEnd/>
            <a:tailEnd/>
          </a:ln>
        </p:spPr>
      </p:sp>
      <p:sp>
        <p:nvSpPr>
          <p:cNvPr id="98307" name="Notes Placeholder 2"/>
          <p:cNvSpPr>
            <a:spLocks noGrp="1"/>
          </p:cNvSpPr>
          <p:nvPr>
            <p:ph type="body" idx="1"/>
          </p:nvPr>
        </p:nvSpPr>
        <p:spPr bwMode="auto">
          <a:xfrm>
            <a:off x="701675" y="2714625"/>
            <a:ext cx="5619750" cy="6438900"/>
          </a:xfrm>
          <a:noFill/>
        </p:spPr>
        <p:txBody>
          <a:bodyPr wrap="square" numCol="1" anchor="t" anchorCtr="0" compatLnSpc="1">
            <a:prstTxWarp prst="textNoShape">
              <a:avLst/>
            </a:prstTxWarp>
          </a:bodyPr>
          <a:lstStyle/>
          <a:p>
            <a:r>
              <a:rPr lang="en-US" sz="1100" b="1" smtClean="0"/>
              <a:t>Originates with God </a:t>
            </a:r>
          </a:p>
          <a:p>
            <a:pPr lvl="1"/>
            <a:r>
              <a:rPr lang="en-US" sz="1100" smtClean="0"/>
              <a:t>Report 728-731:  “… which the Church rightly and daily acknowledges: “We bless you for our creation, preservation, and all the blessings of this life; but above all for your immeasurable love in the redemption of the world by our Lord Jesus Christ; for the means of grace, and for the hope of glory.”</a:t>
            </a:r>
          </a:p>
          <a:p>
            <a:r>
              <a:rPr lang="en-US" sz="1100" b="1" smtClean="0"/>
              <a:t>Threefold</a:t>
            </a:r>
          </a:p>
          <a:p>
            <a:pPr lvl="1"/>
            <a:r>
              <a:rPr lang="en-US" sz="1100" smtClean="0"/>
              <a:t>Report 732-735:  The Church participates in this fundamental, divine blessing in three intertwined aspects: </a:t>
            </a:r>
            <a:r>
              <a:rPr lang="en-US" sz="1100" b="1" smtClean="0"/>
              <a:t>thanking God </a:t>
            </a:r>
            <a:r>
              <a:rPr lang="en-US" sz="1100" smtClean="0"/>
              <a:t>for God‘s goodness and favor; </a:t>
            </a:r>
            <a:r>
              <a:rPr lang="en-US" sz="1100" b="1" smtClean="0"/>
              <a:t>seeking God‘s continued favor</a:t>
            </a:r>
            <a:r>
              <a:rPr lang="en-US" sz="1100" smtClean="0"/>
              <a:t> and grace so that we may manifest more fully that gratitude in our lives; and </a:t>
            </a:r>
            <a:r>
              <a:rPr lang="en-US" sz="1100" b="1" smtClean="0"/>
              <a:t>receiving power from the Holy Spirit</a:t>
            </a:r>
            <a:r>
              <a:rPr lang="en-US" sz="1100" smtClean="0"/>
              <a:t> to bear witness to that grace in the world </a:t>
            </a:r>
          </a:p>
          <a:p>
            <a:r>
              <a:rPr lang="en-US" sz="1100" b="1" smtClean="0"/>
              <a:t>Something Happens:</a:t>
            </a:r>
          </a:p>
          <a:p>
            <a:pPr lvl="1"/>
            <a:r>
              <a:rPr lang="en-US" sz="1100" smtClean="0"/>
              <a:t>Report 744-749:  In short, the grace and blessing of God already discerned in a couple‘s relationship does not thereby render a liturgical rite of blessing redundant. To the contrary, the Church‘s blessing performs what it declares, thus changing the couple and the Church. The couple becomes more fully aware of God‘s favor and also receives a particular role, as a couple, in the Church‘s mission in the world; the Church is likewise changed, as holiness of life is made more visible and as it receives its divine charge to support the couple in their life and ministry. … </a:t>
            </a:r>
          </a:p>
          <a:p>
            <a:r>
              <a:rPr lang="en-US" sz="1100" b="1" smtClean="0"/>
              <a:t>Abundance:</a:t>
            </a:r>
          </a:p>
          <a:p>
            <a:pPr lvl="1"/>
            <a:r>
              <a:rPr lang="en-US" sz="1100" smtClean="0"/>
              <a:t>Report 821-829:  The Church‘s participation in divine blessing can help each of us in various ways to be open to the abundant goodness of God. The Church‘s liturgical life, that is, our practice of common prayer and worship, can create space for God‘s people to open their hearts and minds to receiving the blessing God intends. For those in a covenantal relationship, that intentional space (for both hearing the word of blessing in their lives and blessing God in return) marks a significant, even an essential deepening and strengthening of their lives with each other, with their community, and with God. In blessing covenantal relationships, just as in the eucharist, we give thanks for God‘s abundant goodness and pray for the continued presence of the Spirit to empower us to do the work God has given us to do in the world. </a:t>
            </a:r>
          </a:p>
          <a:p>
            <a:r>
              <a:rPr lang="en-US" sz="1100" b="1" smtClean="0"/>
              <a:t>Possible Discussion Question:  </a:t>
            </a:r>
            <a:r>
              <a:rPr lang="en-US" sz="1100" smtClean="0"/>
              <a:t>Depending on time, you might ask people to consider the idea that blessing changes a couple.  Have they seen examples of people being changed because the church blesses them (blesses their lives or their vocation or their work, etc.)?</a:t>
            </a:r>
          </a:p>
        </p:txBody>
      </p:sp>
      <p:sp>
        <p:nvSpPr>
          <p:cNvPr id="983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D6E415D-B59E-48E3-8558-27DEBED8AA30}" type="slidenum">
              <a:rPr lang="en-US" smtClean="0">
                <a:solidFill>
                  <a:srgbClr val="000000"/>
                </a:solidFill>
              </a:rPr>
              <a:pPr/>
              <a:t>30</a:t>
            </a:fld>
            <a:endParaRPr lang="en-US" smtClean="0">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xfrm>
            <a:off x="2036763" y="698500"/>
            <a:ext cx="2897187" cy="2171700"/>
          </a:xfrm>
          <a:noFill/>
          <a:ln>
            <a:solidFill>
              <a:srgbClr val="000000"/>
            </a:solidFill>
            <a:miter lim="800000"/>
            <a:headEnd/>
            <a:tailEnd/>
          </a:ln>
        </p:spPr>
      </p:sp>
      <p:sp>
        <p:nvSpPr>
          <p:cNvPr id="31747" name="Notes Placeholder 2"/>
          <p:cNvSpPr>
            <a:spLocks noGrp="1"/>
          </p:cNvSpPr>
          <p:nvPr>
            <p:ph type="body" idx="1"/>
          </p:nvPr>
        </p:nvSpPr>
        <p:spPr bwMode="auto">
          <a:xfrm>
            <a:off x="701675" y="3103563"/>
            <a:ext cx="5619750" cy="5972175"/>
          </a:xfrm>
        </p:spPr>
        <p:txBody>
          <a:bodyPr wrap="square" numCol="1" anchor="t" anchorCtr="0" compatLnSpc="1">
            <a:prstTxWarp prst="textNoShape">
              <a:avLst/>
            </a:prstTxWarp>
          </a:bodyPr>
          <a:lstStyle/>
          <a:p>
            <a:pPr>
              <a:defRPr/>
            </a:pPr>
            <a:r>
              <a:rPr lang="en-US" sz="1100" b="1" dirty="0" smtClean="0"/>
              <a:t>Characteristics</a:t>
            </a:r>
          </a:p>
          <a:p>
            <a:pPr lvl="1">
              <a:defRPr/>
            </a:pPr>
            <a:r>
              <a:rPr lang="en-US" sz="1100" dirty="0" smtClean="0"/>
              <a:t>Report 860-867:  Church expects to see in lifelong, committed relationships: “fidelity, monogamy, mutual affection and respect, careful, honest communication, and the holy love which enables those in such relationships to see in each other the image of God” (2000 Resolution D039). These characteristics describe well what we mean by “covenant” as we have reflected theologically on same-gender relationships. The decision to enter into a lifelong commitment of fidelity and accountability in the context of God‘s household, the Church, is enacted by exchanging vows and pronouncing blessing. </a:t>
            </a:r>
          </a:p>
          <a:p>
            <a:pPr>
              <a:defRPr/>
            </a:pPr>
            <a:r>
              <a:rPr lang="en-US" sz="1100" b="1" dirty="0" smtClean="0"/>
              <a:t>Creation - Goodness</a:t>
            </a:r>
          </a:p>
          <a:p>
            <a:pPr lvl="1">
              <a:defRPr/>
            </a:pPr>
            <a:r>
              <a:rPr lang="en-US" sz="1100" dirty="0" smtClean="0"/>
              <a:t>Report 877-878:  The framework for covenantal relationship begins with God‘s own declaration of the goodness of creation (Genesis 1:31). </a:t>
            </a:r>
          </a:p>
          <a:p>
            <a:pPr>
              <a:defRPr/>
            </a:pPr>
            <a:r>
              <a:rPr lang="en-US" sz="1100" b="1" dirty="0" smtClean="0"/>
              <a:t>Baptism</a:t>
            </a:r>
          </a:p>
          <a:p>
            <a:pPr lvl="1">
              <a:defRPr/>
            </a:pPr>
            <a:r>
              <a:rPr lang="en-US" sz="1100" dirty="0" smtClean="0"/>
              <a:t>Report 896-901:  This sacramental act (baptism) manifests the eternal covenant God has made with us, declaring that we are God‘s own beloved, inheritors of God‘s promises, and God‘s friends; we are sealed by God‘s own Spirit and marked as Christ‘s own forever. This sign of God‘s covenant is irrevocable, not relying on our adherence to the covenant but rather on the grace and goodness of God in Christ Jesus. As members of the Body of Christ, we commit ourselves to live in the manner of life appropriate to the body to which we belong.</a:t>
            </a:r>
            <a:endParaRPr lang="en-US" sz="1100" b="1" dirty="0" smtClean="0"/>
          </a:p>
          <a:p>
            <a:pPr>
              <a:defRPr/>
            </a:pPr>
            <a:r>
              <a:rPr lang="en-US" sz="1100" b="1" dirty="0" smtClean="0"/>
              <a:t>Eucharistic Pattern</a:t>
            </a:r>
          </a:p>
          <a:p>
            <a:pPr lvl="1">
              <a:defRPr/>
            </a:pPr>
            <a:r>
              <a:rPr lang="en-US" sz="1100" dirty="0" smtClean="0"/>
              <a:t>Report 936-940:  This eucharistic pattern—often described with the actions - </a:t>
            </a:r>
            <a:r>
              <a:rPr lang="en-US" sz="1100" b="1" i="1" dirty="0" smtClean="0"/>
              <a:t> take, bless, break, and give </a:t>
            </a:r>
            <a:r>
              <a:rPr lang="en-US" sz="1100" dirty="0" smtClean="0"/>
              <a:t>- shapes all the relationships that we bring into our baptismal life with God. We take these relationships, bless God for their goodness, ask God to bless them and break them open further to divine grace, so that we may give them to the world as witnesses to the gospel of Jesus Christ. </a:t>
            </a:r>
          </a:p>
          <a:p>
            <a:pPr marL="0" lvl="1">
              <a:defRPr/>
            </a:pPr>
            <a:r>
              <a:rPr lang="en-US" sz="1100" b="1" dirty="0" smtClean="0"/>
              <a:t>Possible Discussion Question:  </a:t>
            </a:r>
            <a:r>
              <a:rPr lang="en-US" sz="1100" dirty="0" smtClean="0"/>
              <a:t>With this presentation of Covenantal Relationship you might ask Bishops and Deputies to take 5 minute in groups of 3-5 and discuss how the Eucharistic pattern  (Take - Bless – Break – Give) is or is not reflected in a covenant of relationship between 2 people.  After 5 minutes ask for any key understandings/reflections.  Allow 2-3 minutes for groups to report back and then wrap it up and move on.</a:t>
            </a:r>
          </a:p>
          <a:p>
            <a:pPr>
              <a:defRPr/>
            </a:pPr>
            <a:endParaRPr lang="en-US" sz="800" dirty="0" smtClean="0"/>
          </a:p>
        </p:txBody>
      </p:sp>
      <p:sp>
        <p:nvSpPr>
          <p:cNvPr id="993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4877DC2-3113-41E7-B410-74DA9F44091B}" type="slidenum">
              <a:rPr lang="en-US" smtClean="0">
                <a:solidFill>
                  <a:srgbClr val="000000"/>
                </a:solidFill>
              </a:rPr>
              <a:pPr/>
              <a:t>31</a:t>
            </a:fld>
            <a:endParaRPr lang="en-US" smtClean="0">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xfrm>
            <a:off x="2192338" y="387350"/>
            <a:ext cx="2794000" cy="2095500"/>
          </a:xfrm>
          <a:noFill/>
          <a:ln>
            <a:solidFill>
              <a:srgbClr val="000000"/>
            </a:solidFill>
            <a:miter lim="800000"/>
            <a:headEnd/>
            <a:tailEnd/>
          </a:ln>
        </p:spPr>
      </p:sp>
      <p:sp>
        <p:nvSpPr>
          <p:cNvPr id="100355" name="Notes Placeholder 2"/>
          <p:cNvSpPr>
            <a:spLocks noGrp="1"/>
          </p:cNvSpPr>
          <p:nvPr>
            <p:ph type="body" idx="1"/>
          </p:nvPr>
        </p:nvSpPr>
        <p:spPr bwMode="auto">
          <a:xfrm>
            <a:off x="468313" y="2482850"/>
            <a:ext cx="6086475" cy="6592888"/>
          </a:xfrm>
          <a:noFill/>
        </p:spPr>
        <p:txBody>
          <a:bodyPr wrap="square" numCol="1" anchor="t" anchorCtr="0" compatLnSpc="1">
            <a:prstTxWarp prst="textNoShape">
              <a:avLst/>
            </a:prstTxWarp>
          </a:bodyPr>
          <a:lstStyle/>
          <a:p>
            <a:r>
              <a:rPr lang="en-US" sz="1100" b="1" smtClean="0"/>
              <a:t>Loving Our Neighbors as Ourselves </a:t>
            </a:r>
          </a:p>
          <a:p>
            <a:r>
              <a:rPr lang="en-US" sz="1100" smtClean="0"/>
              <a:t>This section includes a discussion about hospitality and looks at the Biblical story of Sodom.  We are called to love all our neighbors, not our selective neighbors. The biblical story of Sodom is understood as a story about hospitality, not as a story about same-gender sexual relations  (though not all agree).</a:t>
            </a:r>
          </a:p>
          <a:p>
            <a:pPr lvl="1"/>
            <a:r>
              <a:rPr lang="en-US" sz="1100" smtClean="0"/>
              <a:t>Report 968-969:  Hospitality means more than good manners. Scripture regards hospitality toward both friend and stranger as evidence of covenantal obedience and fruitfulness.</a:t>
            </a:r>
            <a:endParaRPr lang="en-US" sz="1100" b="1" smtClean="0"/>
          </a:p>
          <a:p>
            <a:r>
              <a:rPr lang="en-US" sz="1100" b="1" smtClean="0"/>
              <a:t>Called into Covenant  </a:t>
            </a:r>
            <a:r>
              <a:rPr lang="en-US" sz="1100" smtClean="0"/>
              <a:t>(includes discussion of “call/vocation” (Lines 1043ff))</a:t>
            </a:r>
          </a:p>
          <a:p>
            <a:pPr lvl="1"/>
            <a:r>
              <a:rPr lang="en-US" sz="1100" smtClean="0"/>
              <a:t>Report 1022-1029:  Scripture invites us, in other words, to see our covenantal commitments with each other as particular expressions of the love of both God and neighbor as well as a source of divine blessing. As we commit ourselves to the good of the other, we offer that commitment as a witness to God‘s covenantal love for the world. We discover God‘s blessing in these covenantal commitments as we are able, more and more, to manifest consistent regard and respect for the other, even as we struggle with our own limitations and flaws. We discover such divine blessing even further as we realize, in ever newer ways, how a covenantal relationship can enhance and contribute to the well-being of others, of neighbors, strangers, the Church, and the world. </a:t>
            </a:r>
          </a:p>
          <a:p>
            <a:r>
              <a:rPr lang="en-US" sz="1100" b="1" smtClean="0"/>
              <a:t>The Vocation of Households </a:t>
            </a:r>
          </a:p>
          <a:p>
            <a:r>
              <a:rPr lang="en-US" sz="1100" smtClean="0"/>
              <a:t>This section deals with the multiple ways we encounter “households” and looks at singleness (and Paul’s thoughts about remaining unmarried in I Cor. 7:25-32); there is also a discussion of Paul’s Romans 1:26-27 passage “God gave them up to degrading passions..”; also discussion of how cultural difference between the past and today can help us understand the Leviticus passages (Report 1102-1105:  “Appreciating the significant cultural differences between the households of ancient Israel and today‘s Western, nuclear families can also inform our interpretation of two biblical passages cited as a scriptural warrant for rejecting the loving faithfulness of same-gender couples: Leviticus 18:22 and its analogue, 20:13. “  Also, Lines 1121-1130: “Ancient Israelite culture, which the Levitical holiness code was meant to uphold, differs significantly from the egalitarian ideals toward which many Christian families strive in modern Western culture (and indeed in other locales as well). Likewise, the distinctive concerns shared  by both the ancient Israelites and Paul to reject the sexual practices associated with idolatrous  cults are in no way applicable to the lives of faithful Christians today who identify themselves as  gay or lesbian. These historical and cultural differences, however, do not render these biblical passages irrelevant: Scripture continues to bear witness to the primacy of covenantal relationship with the one true God of Israel, whom Christians believe and proclaim is revealed decisively in the life, death, and resurrection of Jesus Christ. Scripture would have us make that divine covenant primary in the ordering of our household relations in culturally appropriate ways. “</a:t>
            </a:r>
            <a:endParaRPr lang="en-US" sz="1100" b="1" smtClean="0"/>
          </a:p>
          <a:p>
            <a:r>
              <a:rPr lang="en-US" sz="1100" b="1" smtClean="0"/>
              <a:t>GO TO NEXT NOTE PAGE</a:t>
            </a:r>
          </a:p>
        </p:txBody>
      </p:sp>
      <p:sp>
        <p:nvSpPr>
          <p:cNvPr id="1003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E4AE29F-1C51-45E1-A638-7A4B67570C2F}" type="slidenum">
              <a:rPr lang="en-US" smtClean="0">
                <a:solidFill>
                  <a:srgbClr val="000000"/>
                </a:solidFill>
              </a:rPr>
              <a:pPr/>
              <a:t>32</a:t>
            </a:fld>
            <a:endParaRPr lang="en-US" smtClean="0">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xfrm>
            <a:off x="2270125" y="854075"/>
            <a:ext cx="2171700" cy="1628775"/>
          </a:xfrm>
          <a:noFill/>
          <a:ln>
            <a:solidFill>
              <a:srgbClr val="000000"/>
            </a:solidFill>
            <a:miter lim="800000"/>
            <a:headEnd/>
            <a:tailEnd/>
          </a:ln>
        </p:spPr>
      </p:sp>
      <p:sp>
        <p:nvSpPr>
          <p:cNvPr id="3" name="Notes Placeholder 2"/>
          <p:cNvSpPr>
            <a:spLocks noGrp="1"/>
          </p:cNvSpPr>
          <p:nvPr>
            <p:ph type="body" idx="1"/>
          </p:nvPr>
        </p:nvSpPr>
        <p:spPr>
          <a:xfrm>
            <a:off x="701675" y="2714625"/>
            <a:ext cx="5619750" cy="6129338"/>
          </a:xfrm>
        </p:spPr>
        <p:txBody>
          <a:bodyPr>
            <a:normAutofit fontScale="92500" lnSpcReduction="20000"/>
          </a:bodyPr>
          <a:lstStyle/>
          <a:p>
            <a:pPr>
              <a:defRPr/>
            </a:pPr>
            <a:r>
              <a:rPr lang="en-US" b="1" dirty="0" smtClean="0"/>
              <a:t>Faithful Intimacy </a:t>
            </a:r>
          </a:p>
          <a:p>
            <a:pPr lvl="1">
              <a:defRPr/>
            </a:pPr>
            <a:r>
              <a:rPr lang="en-US" dirty="0" smtClean="0"/>
              <a:t>Report 1171-1177:  The movement from sexual desire into faithful intimacy and covenantal commitment marks a particular kind of vocational path, which for Christians shapes the passion of </a:t>
            </a:r>
            <a:r>
              <a:rPr lang="en-US" i="1" dirty="0" smtClean="0"/>
              <a:t>eros </a:t>
            </a:r>
            <a:r>
              <a:rPr lang="en-US" dirty="0" smtClean="0"/>
              <a:t>into the affection of </a:t>
            </a:r>
            <a:r>
              <a:rPr lang="en-US" i="1" dirty="0" smtClean="0"/>
              <a:t>agape </a:t>
            </a:r>
            <a:r>
              <a:rPr lang="en-US" dirty="0" smtClean="0"/>
              <a:t>for the good of the Church and the world. Theological reflection on this path begins by affirming the goodness of sexual desire itself. Indeed, sexual desire is a metaphor for God‘s desire to be in relationship with us and the whole creation. Scripture and Christian tradition draw on sexually intimate relationships to point to the God who is Love and who stands in relationships of love with all creation. </a:t>
            </a:r>
          </a:p>
          <a:p>
            <a:pPr>
              <a:defRPr/>
            </a:pPr>
            <a:r>
              <a:rPr lang="en-US" dirty="0" smtClean="0"/>
              <a:t>The section also deals with the two creation stories (lines 1201-1234 -  takes us beyond procreation as the reason for sexual relations and “good not to be alone”) as well as the wonderful aspects of sexual intimacy as part of a covenanted relationship.</a:t>
            </a:r>
          </a:p>
          <a:p>
            <a:pPr lvl="1">
              <a:defRPr/>
            </a:pPr>
            <a:r>
              <a:rPr lang="en-US" dirty="0" smtClean="0"/>
              <a:t>Lines 1228-1234:  Genesis 1 and 2 can and should continue to shape, inform, and energize the Church‘s faithful witness to the God revealed in Scripture. These passages can do so as the Church proclaims God as the creator and affirms the goodness of God‘s creation, which includes the dignity of every human being as created in God‘s image. This affirmation remains vital, not least for the sake of embracing the full humanity of women. The unqualified dignity with which the biblical writer treated both men and women in the account of their creation stands out as quite remarkable in the patriarchal culture in which it was written.</a:t>
            </a:r>
          </a:p>
          <a:p>
            <a:pPr>
              <a:defRPr/>
            </a:pPr>
            <a:r>
              <a:rPr lang="en-US" b="1" dirty="0" smtClean="0"/>
              <a:t>Mutual Blessing and Fruitfulness </a:t>
            </a:r>
          </a:p>
          <a:p>
            <a:pPr>
              <a:defRPr/>
            </a:pPr>
            <a:r>
              <a:rPr lang="en-US" dirty="0" smtClean="0"/>
              <a:t>This section discusses how any covenantal relationship when blessed has an impact upon the wider community as well as upon the couple.  It brings us back to the earlier missional theme found in the first section.</a:t>
            </a:r>
          </a:p>
          <a:p>
            <a:pPr lvl="1">
              <a:defRPr/>
            </a:pPr>
            <a:r>
              <a:rPr lang="en-US" dirty="0" smtClean="0"/>
              <a:t>Report 1287-1291:  This broad framework of covenantal relationship for the Church‘s life offers a way to reflect on the significance of the many types of covenants with which the Church is blessed—in ordination, monastic vows, marriage, and also in same-gender relationships. The blessing of any relationship is a blessing not only for those in a relationship but also and equally for the wider community in which the relationship is lived. </a:t>
            </a:r>
          </a:p>
          <a:p>
            <a:pPr lvl="1">
              <a:defRPr/>
            </a:pPr>
            <a:r>
              <a:rPr lang="en-US" dirty="0" smtClean="0"/>
              <a:t>Report 1302-1304:  A blessing changes a couple as they become more aware of divine grace and are commissioned by the Church to bear witness to the paschal mystery. A blessing changes the Church as well: holiness of life is made more manifest, so the community becomes accountable for supporting the couple as they grow into the sanctifying work of the Spirit. </a:t>
            </a:r>
          </a:p>
          <a:p>
            <a:pPr lvl="1">
              <a:defRPr/>
            </a:pPr>
            <a:r>
              <a:rPr lang="en-US" dirty="0" smtClean="0"/>
              <a:t>Report 1308-13011:  Thus, the fruitfulness of covenantal relationships and the blessings they offer to the Church belong to the mission of the Church in its ongoing witness to the gospel of Jesus Christ and our hope of union with God. This is the very source of our desire for communion with another. </a:t>
            </a:r>
          </a:p>
        </p:txBody>
      </p:sp>
      <p:sp>
        <p:nvSpPr>
          <p:cNvPr id="1013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9C58D24-E90E-4865-8CC6-C8F4BC3EC513}" type="slidenum">
              <a:rPr lang="en-US" smtClean="0">
                <a:solidFill>
                  <a:srgbClr val="000000"/>
                </a:solidFill>
              </a:rPr>
              <a:pPr/>
              <a:t>33</a:t>
            </a:fld>
            <a:endParaRPr lang="en-US" smtClean="0">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xfrm>
            <a:off x="1182688" y="698500"/>
            <a:ext cx="4267200" cy="3200400"/>
          </a:xfrm>
          <a:noFill/>
          <a:ln>
            <a:solidFill>
              <a:srgbClr val="000000"/>
            </a:solidFill>
            <a:miter lim="800000"/>
            <a:headEnd/>
            <a:tailEnd/>
          </a:ln>
        </p:spPr>
      </p:sp>
      <p:sp>
        <p:nvSpPr>
          <p:cNvPr id="102403" name="Notes Placeholder 2"/>
          <p:cNvSpPr>
            <a:spLocks noGrp="1"/>
          </p:cNvSpPr>
          <p:nvPr>
            <p:ph type="body" idx="1"/>
          </p:nvPr>
        </p:nvSpPr>
        <p:spPr bwMode="auto">
          <a:xfrm>
            <a:off x="701675" y="4033838"/>
            <a:ext cx="5619750" cy="5041900"/>
          </a:xfrm>
          <a:noFill/>
        </p:spPr>
        <p:txBody>
          <a:bodyPr wrap="square" numCol="1" anchor="t" anchorCtr="0" compatLnSpc="1">
            <a:prstTxWarp prst="textNoShape">
              <a:avLst/>
            </a:prstTxWarp>
          </a:bodyPr>
          <a:lstStyle/>
          <a:p>
            <a:r>
              <a:rPr lang="en-US" smtClean="0"/>
              <a:t>This section helps us remember that Christian unity has never existed, so to speak.  Here are early examples that you could mention or not.  </a:t>
            </a:r>
          </a:p>
          <a:p>
            <a:r>
              <a:rPr lang="en-US" smtClean="0"/>
              <a:t>Report 1352-1362:  The challenges in making God‘s gift of unity more and more visible appear, for example, within the New Testament </a:t>
            </a:r>
          </a:p>
          <a:p>
            <a:pPr lvl="1">
              <a:buFontTx/>
              <a:buChar char="•"/>
            </a:pPr>
            <a:r>
              <a:rPr lang="en-US" smtClean="0"/>
              <a:t>	1 Corinthians 3:1-9 - concerning the divisions in the Corinthian church</a:t>
            </a:r>
          </a:p>
          <a:p>
            <a:pPr lvl="1">
              <a:buFontTx/>
              <a:buChar char="•"/>
            </a:pPr>
            <a:r>
              <a:rPr lang="en-US" smtClean="0"/>
              <a:t> 	Romans 12:3-8  - Paul‘s reminder to the Romans that the body includes many diverse members</a:t>
            </a:r>
          </a:p>
          <a:p>
            <a:pPr lvl="1">
              <a:buFontTx/>
              <a:buChar char="•"/>
            </a:pPr>
            <a:r>
              <a:rPr lang="en-US" smtClean="0"/>
              <a:t> 	Galatians 2:2-21 - Paul‘s baptism of non-Jews, which caused a debate with Peter over how to interpret their inherited Scriptures</a:t>
            </a:r>
          </a:p>
          <a:p>
            <a:pPr lvl="1">
              <a:buFontTx/>
              <a:buChar char="•"/>
            </a:pPr>
            <a:r>
              <a:rPr lang="en-US" smtClean="0"/>
              <a:t>	Acts 10:9-47 -  Peter‘s vision prior to encountering Cornelius, a Roman centurion, and interacting with other Gentiles, moved him to declare that no one should be called “profane or unclean” (Acts 10:28), and to urge his fellow apostles not to withhold the water of baptism from those who had received the Holy Spirit just as they had (Acts 10:47). The inclusion of Gentiles who did not observe dietary laws within the household of the God of Israel overturned centuries of biblical interpretation. </a:t>
            </a:r>
          </a:p>
          <a:p>
            <a:endParaRPr lang="en-US" sz="1100" smtClean="0"/>
          </a:p>
          <a:p>
            <a:r>
              <a:rPr lang="en-US" sz="1100" b="1" smtClean="0"/>
              <a:t>Possible Discussion Question (if not used earlier):  </a:t>
            </a:r>
            <a:r>
              <a:rPr lang="en-US" sz="1100" smtClean="0"/>
              <a:t>Depending on time, you might ask people to consider Peter’s situation in Acts 10 and ask:  Are we facing a similar challenge?  </a:t>
            </a:r>
          </a:p>
          <a:p>
            <a:endParaRPr lang="en-US" sz="1100" smtClean="0"/>
          </a:p>
          <a:p>
            <a:r>
              <a:rPr lang="en-US" sz="1100" smtClean="0"/>
              <a:t>Be sure to note that General Convention acknowledged the differences in opinion in C056 and in previous years.  The next slide declares the SCLM’s desire about such differences of opinion.</a:t>
            </a:r>
          </a:p>
        </p:txBody>
      </p:sp>
      <p:sp>
        <p:nvSpPr>
          <p:cNvPr id="1024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A577E06-7973-4591-9BD6-7C1A32A9DF6E}" type="slidenum">
              <a:rPr lang="en-US" smtClean="0">
                <a:solidFill>
                  <a:srgbClr val="000000"/>
                </a:solidFill>
              </a:rPr>
              <a:pPr/>
              <a:t>34</a:t>
            </a:fld>
            <a:endParaRPr lang="en-US" smtClean="0">
              <a:solidFill>
                <a:srgbClr val="000000"/>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bwMode="auto">
          <a:xfrm>
            <a:off x="1182688" y="698500"/>
            <a:ext cx="4267200" cy="3200400"/>
          </a:xfrm>
          <a:noFill/>
          <a:ln>
            <a:solidFill>
              <a:srgbClr val="000000"/>
            </a:solidFill>
            <a:miter lim="800000"/>
            <a:headEnd/>
            <a:tailEnd/>
          </a:ln>
        </p:spPr>
      </p:sp>
      <p:sp>
        <p:nvSpPr>
          <p:cNvPr id="103427" name="Notes Placeholder 2"/>
          <p:cNvSpPr>
            <a:spLocks noGrp="1"/>
          </p:cNvSpPr>
          <p:nvPr>
            <p:ph type="body" idx="1"/>
          </p:nvPr>
        </p:nvSpPr>
        <p:spPr bwMode="auto">
          <a:xfrm>
            <a:off x="701675" y="4033838"/>
            <a:ext cx="5619750" cy="5041900"/>
          </a:xfrm>
          <a:noFill/>
        </p:spPr>
        <p:txBody>
          <a:bodyPr wrap="square" numCol="1" anchor="t" anchorCtr="0" compatLnSpc="1">
            <a:prstTxWarp prst="textNoShape">
              <a:avLst/>
            </a:prstTxWarp>
          </a:bodyPr>
          <a:lstStyle/>
          <a:p>
            <a:r>
              <a:rPr lang="en-US" smtClean="0"/>
              <a:t>Be sure to let the Bishops and Deputies know the SCLM’s acknowledgement about the difficulty of this material and the complexity of biblical interpretation.</a:t>
            </a:r>
          </a:p>
          <a:p>
            <a:endParaRPr lang="en-US" smtClean="0"/>
          </a:p>
          <a:p>
            <a:pPr eaLnBrk="1" hangingPunct="1">
              <a:spcBef>
                <a:spcPct val="0"/>
              </a:spcBef>
              <a:spcAft>
                <a:spcPts val="1225"/>
              </a:spcAft>
            </a:pPr>
            <a:r>
              <a:rPr lang="en-US" smtClean="0"/>
              <a:t>Report 1374:	All of us have more to learn from Scripture and from each other.</a:t>
            </a:r>
          </a:p>
          <a:p>
            <a:pPr eaLnBrk="1" hangingPunct="1">
              <a:spcBef>
                <a:spcPct val="0"/>
              </a:spcBef>
              <a:spcAft>
                <a:spcPts val="1225"/>
              </a:spcAft>
            </a:pPr>
            <a:r>
              <a:rPr lang="en-US" smtClean="0"/>
              <a:t>Report 1375-1377:  In faithfulness to Christ, we acknowledge and respect those differences among us in our fervent hope that disagreements over this biblical material need not divide the Church.</a:t>
            </a:r>
          </a:p>
          <a:p>
            <a:pPr eaLnBrk="1" hangingPunct="1">
              <a:spcBef>
                <a:spcPct val="0"/>
              </a:spcBef>
              <a:spcAft>
                <a:spcPts val="1225"/>
              </a:spcAft>
            </a:pPr>
            <a:r>
              <a:rPr lang="en-US" smtClean="0"/>
              <a:t>Report 1377 Footnote 66:  Writers in our shared Anglican history have often turned to “a theologically informed and spiritually sustained </a:t>
            </a:r>
            <a:r>
              <a:rPr lang="en-US" i="1" smtClean="0"/>
              <a:t>patience</a:t>
            </a:r>
            <a:r>
              <a:rPr lang="en-US" smtClean="0"/>
              <a:t>”</a:t>
            </a:r>
          </a:p>
          <a:p>
            <a:pPr lvl="1"/>
            <a:r>
              <a:rPr lang="en-US" smtClean="0"/>
              <a:t>Footnote #66:  Rowan Williams has noted, for example, that writers in our shared Anglican history have often turned to “a theologically informed and spiritually sustained </a:t>
            </a:r>
            <a:r>
              <a:rPr lang="en-US" i="1" smtClean="0"/>
              <a:t>patience</a:t>
            </a:r>
            <a:r>
              <a:rPr lang="en-US" smtClean="0"/>
              <a:t>” as Anglican Christianity continues to grow and change. These writers, Williams says, “do not expect human words to solve their problems rapidly, they do not expect the Bible to yield up its treasures overnight.… They know that as Christians they live among immensities of meaning, live in the wake of a divine action which defies summary explanation. They take it for granted that the believer is always learning.”</a:t>
            </a:r>
            <a:endParaRPr lang="en-US" sz="800" smtClean="0"/>
          </a:p>
        </p:txBody>
      </p:sp>
      <p:sp>
        <p:nvSpPr>
          <p:cNvPr id="1034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FA480F5-0E6F-41C2-9852-DA1909082E6B}" type="slidenum">
              <a:rPr lang="en-US" smtClean="0">
                <a:solidFill>
                  <a:srgbClr val="000000"/>
                </a:solidFill>
              </a:rPr>
              <a:pPr/>
              <a:t>35</a:t>
            </a:fld>
            <a:endParaRPr lang="en-US" smtClean="0">
              <a:solidFill>
                <a:srgbClr val="000000"/>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xfrm>
            <a:off x="1727200" y="698500"/>
            <a:ext cx="3411538" cy="2559050"/>
          </a:xfrm>
          <a:noFill/>
          <a:ln>
            <a:solidFill>
              <a:srgbClr val="000000"/>
            </a:solidFill>
            <a:miter lim="800000"/>
            <a:headEnd/>
            <a:tailEnd/>
          </a:ln>
        </p:spPr>
      </p:sp>
      <p:sp>
        <p:nvSpPr>
          <p:cNvPr id="104451" name="Notes Placeholder 2"/>
          <p:cNvSpPr>
            <a:spLocks noGrp="1"/>
          </p:cNvSpPr>
          <p:nvPr>
            <p:ph type="body" idx="1"/>
          </p:nvPr>
        </p:nvSpPr>
        <p:spPr bwMode="auto">
          <a:xfrm>
            <a:off x="701675" y="3413125"/>
            <a:ext cx="5619750" cy="5662613"/>
          </a:xfrm>
          <a:noFill/>
        </p:spPr>
        <p:txBody>
          <a:bodyPr wrap="square" numCol="1" anchor="t" anchorCtr="0" compatLnSpc="1">
            <a:prstTxWarp prst="textNoShape">
              <a:avLst/>
            </a:prstTxWarp>
          </a:bodyPr>
          <a:lstStyle/>
          <a:p>
            <a:r>
              <a:rPr lang="en-US" smtClean="0"/>
              <a:t>Also let the Bishops and Deputies know that the SCLM believes that we have been here before with regard to biblical interpretation – that there is a historical context of how the church has struggled with scripture as culture changes.  This slide shows some of the disagreements.  But we start with what we can agree upon!</a:t>
            </a:r>
          </a:p>
          <a:p>
            <a:r>
              <a:rPr lang="en-US" b="1" smtClean="0"/>
              <a:t>Agreement:</a:t>
            </a:r>
            <a:r>
              <a:rPr lang="en-US" smtClean="0"/>
              <a:t>	We can agree on the love of God shown to us in Christ</a:t>
            </a:r>
          </a:p>
          <a:p>
            <a:r>
              <a:rPr lang="en-US" b="1" smtClean="0"/>
              <a:t>Disagreements:</a:t>
            </a:r>
            <a:r>
              <a:rPr lang="en-US" smtClean="0"/>
              <a:t>  The church has always been marked by disagreement throughout our history</a:t>
            </a:r>
          </a:p>
          <a:p>
            <a:r>
              <a:rPr lang="en-US" smtClean="0"/>
              <a:t>We have labeled some of these with terms that indicate TIME – we want people to remember that such discussions and disagreements are not new, that we have been called upon to have such conversation in all time of the faith.</a:t>
            </a:r>
          </a:p>
          <a:p>
            <a:r>
              <a:rPr lang="en-US" smtClean="0"/>
              <a:t>	Older- See Report lines 1396-1404</a:t>
            </a:r>
          </a:p>
          <a:p>
            <a:r>
              <a:rPr lang="en-US" smtClean="0"/>
              <a:t>	Old – See Report lines 1405-1406</a:t>
            </a:r>
          </a:p>
          <a:p>
            <a:r>
              <a:rPr lang="en-US" smtClean="0"/>
              <a:t>	More Recent – See Report Lines 1406-1427 and the quotation below:</a:t>
            </a:r>
          </a:p>
          <a:p>
            <a:pPr lvl="1"/>
            <a:r>
              <a:rPr lang="en-US" smtClean="0"/>
              <a:t>Report 1417-1427:  The Episcopal Church eventually changed its positions regarding slavery and the ordination of women. The diversity of approaches to Scripture in both cases made these decisions contentious. Serious questions continue to be posed about how we understand the authority of Scripture, not only concerning slavery and the status of women but also, now, same-gender relationships. All three of these issues have threatened to divide the Church. No one today would justify the institution of slavery, but the worldwide Anglican Communion continues to live with disagreement about ordaining women and blessing same-gender relationships. With previous generations of the faithful who struggled in similar ways, our present disagreements need not compromise our shared witness to the good news of God in Christ as we look toward that day when our partial knowledge will be complete (1 Corinthians 13:12) and when God will be “all in all” (1 Corinthians 15:28). </a:t>
            </a:r>
            <a:endParaRPr lang="en-US" sz="1600" smtClean="0"/>
          </a:p>
          <a:p>
            <a:r>
              <a:rPr lang="en-US" sz="1100" b="1" smtClean="0"/>
              <a:t>Possible Discussion Question:  </a:t>
            </a:r>
            <a:r>
              <a:rPr lang="en-US" sz="1100" smtClean="0"/>
              <a:t>What do you think is the same or different about this moment of interpretation as opposed to the disagreements about interpretation mentioned above?</a:t>
            </a:r>
          </a:p>
        </p:txBody>
      </p:sp>
      <p:sp>
        <p:nvSpPr>
          <p:cNvPr id="1044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1E4BFA-6F46-4F87-9D26-2F3B81A778B0}" type="slidenum">
              <a:rPr lang="en-US" smtClean="0">
                <a:solidFill>
                  <a:srgbClr val="000000"/>
                </a:solidFill>
              </a:rPr>
              <a:pPr/>
              <a:t>36</a:t>
            </a:fld>
            <a:endParaRPr lang="en-US" smtClean="0">
              <a:solidFill>
                <a:srgbClr val="000000"/>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xfrm>
            <a:off x="1182688" y="698500"/>
            <a:ext cx="4267200" cy="3200400"/>
          </a:xfrm>
          <a:noFill/>
          <a:ln>
            <a:solidFill>
              <a:srgbClr val="000000"/>
            </a:solidFill>
            <a:miter lim="800000"/>
            <a:headEnd/>
            <a:tailEnd/>
          </a:ln>
        </p:spPr>
      </p:sp>
      <p:sp>
        <p:nvSpPr>
          <p:cNvPr id="105475" name="Notes Placeholder 2"/>
          <p:cNvSpPr>
            <a:spLocks noGrp="1"/>
          </p:cNvSpPr>
          <p:nvPr>
            <p:ph type="body" idx="1"/>
          </p:nvPr>
        </p:nvSpPr>
        <p:spPr bwMode="auto">
          <a:xfrm>
            <a:off x="701675" y="4033838"/>
            <a:ext cx="5619750" cy="5041900"/>
          </a:xfrm>
          <a:noFill/>
        </p:spPr>
        <p:txBody>
          <a:bodyPr wrap="square" numCol="1" anchor="t" anchorCtr="0" compatLnSpc="1">
            <a:prstTxWarp prst="textNoShape">
              <a:avLst/>
            </a:prstTxWarp>
          </a:bodyPr>
          <a:lstStyle/>
          <a:p>
            <a:r>
              <a:rPr lang="en-US" smtClean="0"/>
              <a:t>The great example from scripture about re-interpreting the Bible in the light of the movement of the Holy Spirit and encountering cultural change in the midst of the church is the decision to allow uncircumcised males (Gentiles) to become full members of the church.  The Report notes that “The importance of this historical moment today lies not in the first-century differences between Jews and Gentiles but in the process of prayerful deliberation those early believers adopted.” The significance is in the way the church went about trying to both respect Scripture and attend to what God was doing in their midst.</a:t>
            </a:r>
          </a:p>
          <a:p>
            <a:endParaRPr lang="en-US" smtClean="0"/>
          </a:p>
          <a:p>
            <a:r>
              <a:rPr lang="en-US" smtClean="0"/>
              <a:t>The final paragraph of the report notes how we are summoned today to an historical moment:</a:t>
            </a:r>
          </a:p>
          <a:p>
            <a:pPr lvl="1"/>
            <a:r>
              <a:rPr lang="en-US" smtClean="0"/>
              <a:t>Report 1463-1469:  These biblical turning points, in themselves, will not settle today‘s disagreements, yet they urge the same apostolic process of prayerful deliberation: reliance on the centrality of Scripture while attending carefully to the Spirit‘s work in our midst.  The Episcopal Church listened closely to the Spirit concerning slavery and the ordination of women. </a:t>
            </a:r>
            <a:r>
              <a:rPr lang="en-US" b="1" smtClean="0"/>
              <a:t>We are summoned today to listen to the narratives of sanctification and holiness within the relationships of same-gender couples and to discern and testify to the work of God in their lives. </a:t>
            </a:r>
            <a:r>
              <a:rPr lang="en-US" smtClean="0"/>
              <a:t>As we listen, we trust in that Spirit who, as Jesus promised, will lead us further into truth (John 16:13), praying as Christ himself did for our unity with each other in God (John17:11) and blessing God for God‘s abundant goodness in Christ so that, with Paul, we may share more fully in the blessings of the gospel (1 Corinthians 9:23). </a:t>
            </a:r>
            <a:endParaRPr lang="en-US" sz="800" smtClean="0"/>
          </a:p>
        </p:txBody>
      </p:sp>
      <p:sp>
        <p:nvSpPr>
          <p:cNvPr id="1054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2E59FE-69D9-4DF6-9317-4F4552018D3F}" type="slidenum">
              <a:rPr lang="en-US" smtClean="0">
                <a:solidFill>
                  <a:srgbClr val="000000"/>
                </a:solidFill>
              </a:rPr>
              <a:pPr/>
              <a:t>37</a:t>
            </a:fld>
            <a:endParaRPr lang="en-US" smtClean="0">
              <a:solidFill>
                <a:srgbClr val="000000"/>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a:p>
            <a:endParaRPr lang="en-US" smtClean="0"/>
          </a:p>
          <a:p>
            <a:r>
              <a:rPr lang="en-US" smtClean="0"/>
              <a:t>ANSWERS FOR QUESTION ONE:</a:t>
            </a:r>
          </a:p>
          <a:p>
            <a:r>
              <a:rPr lang="en-US" smtClean="0"/>
              <a:t>a.	From the beginning God called God’s people to be a blessing to others</a:t>
            </a:r>
          </a:p>
          <a:p>
            <a:r>
              <a:rPr lang="en-US" smtClean="0"/>
              <a:t>b.	Grace was received not just for us, but also for us to be a witness to the ends of the earth	</a:t>
            </a:r>
          </a:p>
          <a:p>
            <a:r>
              <a:rPr lang="en-US" smtClean="0"/>
              <a:t>c.	Jesus wants our light on the lamp stand so all may see the light of God’s love</a:t>
            </a:r>
          </a:p>
          <a:p>
            <a:r>
              <a:rPr lang="en-US" b="1" smtClean="0"/>
              <a:t>d.	All of the above</a:t>
            </a:r>
            <a:endParaRPr lang="en-US" smtClean="0"/>
          </a:p>
          <a:p>
            <a:endParaRPr lang="en-US" smtClean="0"/>
          </a:p>
        </p:txBody>
      </p:sp>
      <p:sp>
        <p:nvSpPr>
          <p:cNvPr id="1065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7B73A0-8F57-4170-8B02-0B335E4FC3C8}" type="slidenum">
              <a:rPr lang="en-US" smtClean="0"/>
              <a:pPr/>
              <a:t>38</a:t>
            </a:fld>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bwMode="auto">
          <a:noFill/>
          <a:ln>
            <a:solidFill>
              <a:srgbClr val="000000"/>
            </a:solidFill>
            <a:miter lim="800000"/>
            <a:headEnd/>
            <a:tailEnd/>
          </a:ln>
        </p:spPr>
      </p:sp>
      <p:sp>
        <p:nvSpPr>
          <p:cNvPr id="107523" name="Notes Placeholder 2"/>
          <p:cNvSpPr>
            <a:spLocks noGrp="1"/>
          </p:cNvSpPr>
          <p:nvPr>
            <p:ph type="body" idx="1"/>
          </p:nvPr>
        </p:nvSpPr>
        <p:spPr bwMode="auto">
          <a:noFill/>
        </p:spPr>
        <p:txBody>
          <a:bodyPr wrap="square" numCol="1" anchor="t" anchorCtr="0" compatLnSpc="1">
            <a:prstTxWarp prst="textNoShape">
              <a:avLst/>
            </a:prstTxWarp>
          </a:bodyPr>
          <a:lstStyle/>
          <a:p>
            <a:pPr marL="698500" lvl="1" indent="-231775">
              <a:buFont typeface="Calibri" pitchFamily="34" charset="0"/>
              <a:buAutoNum type="alphaLcPeriod"/>
            </a:pPr>
            <a:r>
              <a:rPr lang="en-US" smtClean="0"/>
              <a:t>Benjamin Bosworth Smith 	(1868-1884, Kentucky)</a:t>
            </a:r>
          </a:p>
          <a:p>
            <a:pPr marL="698500" lvl="1" indent="-231775">
              <a:buFont typeface="Calibri" pitchFamily="34" charset="0"/>
              <a:buAutoNum type="alphaLcPeriod"/>
            </a:pPr>
            <a:r>
              <a:rPr lang="en-US" b="1" smtClean="0"/>
              <a:t>John Henry Hopkins 	(</a:t>
            </a:r>
            <a:r>
              <a:rPr lang="en-US" smtClean="0"/>
              <a:t>1865-1868, Vermont).  However, his internal struggle was immense.  He also wrote:  If it were a matter to be determined by personal sympathies, tastes or feelings, I should be as ready as any man to condemn the institution of slavery, for all my prejudices of education, habit and social position stand entirely opposed to it.  </a:t>
            </a:r>
          </a:p>
          <a:p>
            <a:pPr marL="698500" lvl="1" indent="-231775">
              <a:buFont typeface="Calibri" pitchFamily="34" charset="0"/>
              <a:buAutoNum type="alphaLcPeriod"/>
            </a:pPr>
            <a:r>
              <a:rPr lang="en-US" smtClean="0"/>
              <a:t>Thomas Church Brownell	(1852-1865, Connecticut.  Founder of Trinity College, Hartford, CT)</a:t>
            </a:r>
          </a:p>
          <a:p>
            <a:pPr marL="698500" lvl="1" indent="-231775">
              <a:buFont typeface="Calibri" pitchFamily="34" charset="0"/>
              <a:buAutoNum type="alphaLcPeriod"/>
            </a:pPr>
            <a:r>
              <a:rPr lang="en-US" smtClean="0"/>
              <a:t>Philander Chase		(1843-1852, Illinois.  Founder of Kenyon College)</a:t>
            </a:r>
          </a:p>
        </p:txBody>
      </p:sp>
      <p:sp>
        <p:nvSpPr>
          <p:cNvPr id="1075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27791A-2A56-40CA-B841-59D2DAF59E5C}" type="slidenum">
              <a:rPr lang="en-US" smtClean="0"/>
              <a:pPr/>
              <a:t>39</a:t>
            </a:fld>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marL="233309" indent="-233309">
              <a:buFont typeface="+mj-lt"/>
              <a:buAutoNum type="alphaLcPeriod"/>
              <a:defRPr/>
            </a:pPr>
            <a:r>
              <a:rPr lang="en-US" b="1" dirty="0" smtClean="0"/>
              <a:t>Report 732-735</a:t>
            </a:r>
          </a:p>
          <a:p>
            <a:pPr marL="233309" indent="-233309">
              <a:buFont typeface="+mj-lt"/>
              <a:buAutoNum type="alphaLcPeriod"/>
              <a:defRPr/>
            </a:pPr>
            <a:r>
              <a:rPr lang="en-US" b="1" dirty="0" smtClean="0"/>
              <a:t>Report 745-746</a:t>
            </a:r>
          </a:p>
          <a:p>
            <a:pPr marL="233309" indent="-233309">
              <a:buFont typeface="+mj-lt"/>
              <a:buAutoNum type="alphaLcPeriod"/>
              <a:defRPr/>
            </a:pPr>
            <a:r>
              <a:rPr lang="en-US" dirty="0" smtClean="0"/>
              <a:t>Wikipedia “Blessing” </a:t>
            </a:r>
          </a:p>
          <a:p>
            <a:pPr marL="233309" indent="-233309">
              <a:buFont typeface="+mj-lt"/>
              <a:buAutoNum type="alphaLcPeriod"/>
              <a:defRPr/>
            </a:pPr>
            <a:r>
              <a:rPr lang="en-US" b="1" dirty="0" smtClean="0"/>
              <a:t>Report 827-829</a:t>
            </a:r>
          </a:p>
          <a:p>
            <a:pPr>
              <a:defRPr/>
            </a:pPr>
            <a:endParaRPr lang="en-US" dirty="0"/>
          </a:p>
        </p:txBody>
      </p:sp>
      <p:sp>
        <p:nvSpPr>
          <p:cNvPr id="1085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6806232-9E0E-45DB-8688-882D62600BA6}" type="slidenum">
              <a:rPr lang="en-US" smtClean="0"/>
              <a:pPr/>
              <a:t>40</a:t>
            </a:fld>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xfrm>
            <a:off x="1960563" y="698500"/>
            <a:ext cx="3336925" cy="2501900"/>
          </a:xfrm>
          <a:noFill/>
          <a:ln>
            <a:solidFill>
              <a:srgbClr val="000000"/>
            </a:solidFill>
            <a:miter lim="800000"/>
            <a:headEnd/>
            <a:tailEnd/>
          </a:ln>
        </p:spPr>
      </p:sp>
      <p:sp>
        <p:nvSpPr>
          <p:cNvPr id="3" name="Notes Placeholder 2"/>
          <p:cNvSpPr>
            <a:spLocks noGrp="1"/>
          </p:cNvSpPr>
          <p:nvPr>
            <p:ph type="body" idx="1"/>
          </p:nvPr>
        </p:nvSpPr>
        <p:spPr>
          <a:xfrm>
            <a:off x="390525" y="3490913"/>
            <a:ext cx="6319838" cy="5508625"/>
          </a:xfrm>
        </p:spPr>
        <p:txBody>
          <a:bodyPr>
            <a:noAutofit/>
          </a:bodyPr>
          <a:lstStyle/>
          <a:p>
            <a:pPr eaLnBrk="1" fontAlgn="auto" hangingPunct="1">
              <a:spcBef>
                <a:spcPts val="0"/>
              </a:spcBef>
              <a:spcAft>
                <a:spcPts val="0"/>
              </a:spcAft>
              <a:defRPr/>
            </a:pPr>
            <a:r>
              <a:rPr lang="en-US" sz="1100" dirty="0" smtClean="0">
                <a:latin typeface="Times New Roman" pitchFamily="18" charset="0"/>
                <a:cs typeface="Times New Roman" pitchFamily="18" charset="0"/>
              </a:rPr>
              <a:t>The SCLM realized that the Church would want to know what were the Canonical and civil implications for blessings same-gender relationships.  Since 2009 the landscape in the civil area have changed yearly, with several new state passing same-gender marriage or civil union laws.</a:t>
            </a:r>
          </a:p>
          <a:p>
            <a:pPr eaLnBrk="1" fontAlgn="auto" hangingPunct="1">
              <a:spcBef>
                <a:spcPts val="0"/>
              </a:spcBef>
              <a:spcAft>
                <a:spcPts val="0"/>
              </a:spcAft>
              <a:defRPr/>
            </a:pPr>
            <a:r>
              <a:rPr lang="en-US" sz="1100" dirty="0" smtClean="0">
                <a:latin typeface="Times New Roman" pitchFamily="18" charset="0"/>
                <a:cs typeface="Times New Roman" pitchFamily="18" charset="0"/>
              </a:rPr>
              <a:t>A.  Civil Considerations</a:t>
            </a:r>
          </a:p>
          <a:p>
            <a:pPr lvl="1" eaLnBrk="1" fontAlgn="auto" hangingPunct="1">
              <a:spcBef>
                <a:spcPts val="0"/>
              </a:spcBef>
              <a:spcAft>
                <a:spcPts val="0"/>
              </a:spcAft>
              <a:defRPr/>
            </a:pPr>
            <a:r>
              <a:rPr lang="en-US" sz="1100" dirty="0" smtClean="0">
                <a:latin typeface="Times New Roman" pitchFamily="18" charset="0"/>
                <a:cs typeface="Times New Roman" pitchFamily="18" charset="0"/>
              </a:rPr>
              <a:t>Report 1481-1492:  As the Episcopal Church considers liturgical resources for blessing same-gender relationships, many people will want to know how the civil law affects the Church. Do state laws restricting civil marriage to different-gender couples present problems or risks for the Episcopal Church and for Episcopal clergy celebrating the liturgy? </a:t>
            </a:r>
          </a:p>
          <a:p>
            <a:pPr lvl="1" eaLnBrk="1" fontAlgn="auto" hangingPunct="1">
              <a:spcBef>
                <a:spcPts val="0"/>
              </a:spcBef>
              <a:spcAft>
                <a:spcPts val="0"/>
              </a:spcAft>
              <a:defRPr/>
            </a:pPr>
            <a:r>
              <a:rPr lang="en-US" sz="1100" dirty="0" smtClean="0">
                <a:latin typeface="Times New Roman" pitchFamily="18" charset="0"/>
                <a:cs typeface="Times New Roman" pitchFamily="18" charset="0"/>
              </a:rPr>
              <a:t>The Standing Commission on Liturgy and Music invited a group of chancellors to explore the canonical and legal issues. These chancellors concluded that the First Amendment to the U.S. Constitution forbids a state from enforcing a law prohibiting same-gender blessings. The First Amendment to the U.S. Constitution, which applies both to the federal government and to the states, provides:</a:t>
            </a:r>
          </a:p>
          <a:p>
            <a:pPr lvl="2" eaLnBrk="1" fontAlgn="auto" hangingPunct="1">
              <a:spcBef>
                <a:spcPts val="0"/>
              </a:spcBef>
              <a:spcAft>
                <a:spcPts val="0"/>
              </a:spcAft>
              <a:defRPr/>
            </a:pPr>
            <a:r>
              <a:rPr lang="en-US" sz="1100" dirty="0" smtClean="0">
                <a:latin typeface="Times New Roman" pitchFamily="18" charset="0"/>
                <a:cs typeface="Times New Roman" pitchFamily="18" charset="0"/>
              </a:rPr>
              <a:t>Congress shall make no law respecting an establishment of religion, or prohibiting the free exercise thereof; or abridging the freedom of speech, or of the press; or the right of the people peaceably to assemble, and to petition the Government for a redress of grievances. </a:t>
            </a:r>
          </a:p>
          <a:p>
            <a:pPr lvl="1" eaLnBrk="1" fontAlgn="auto" hangingPunct="1">
              <a:spcBef>
                <a:spcPts val="0"/>
              </a:spcBef>
              <a:spcAft>
                <a:spcPts val="0"/>
              </a:spcAft>
              <a:defRPr/>
            </a:pPr>
            <a:r>
              <a:rPr lang="en-US" sz="1100" b="1" dirty="0" smtClean="0">
                <a:latin typeface="Times New Roman" pitchFamily="18" charset="0"/>
                <a:cs typeface="Times New Roman" pitchFamily="18" charset="0"/>
              </a:rPr>
              <a:t>Report 1498-1501: So long as clergy in these states are </a:t>
            </a:r>
            <a:r>
              <a:rPr lang="en-US" sz="1100" b="1" i="1" dirty="0" smtClean="0">
                <a:latin typeface="Times New Roman" pitchFamily="18" charset="0"/>
                <a:cs typeface="Times New Roman" pitchFamily="18" charset="0"/>
              </a:rPr>
              <a:t>blessing a same-gender couple’s covenantal relationship, </a:t>
            </a:r>
            <a:r>
              <a:rPr lang="en-US" sz="1100" b="1" dirty="0" smtClean="0">
                <a:latin typeface="Times New Roman" pitchFamily="18" charset="0"/>
                <a:cs typeface="Times New Roman" pitchFamily="18" charset="0"/>
              </a:rPr>
              <a:t>rather than purporting to establish a </a:t>
            </a:r>
            <a:r>
              <a:rPr lang="en-US" sz="1100" b="1" i="1" dirty="0" smtClean="0">
                <a:latin typeface="Times New Roman" pitchFamily="18" charset="0"/>
                <a:cs typeface="Times New Roman" pitchFamily="18" charset="0"/>
              </a:rPr>
              <a:t>civil marriage, </a:t>
            </a:r>
            <a:r>
              <a:rPr lang="en-US" sz="1100" b="1" dirty="0" smtClean="0">
                <a:latin typeface="Times New Roman" pitchFamily="18" charset="0"/>
                <a:cs typeface="Times New Roman" pitchFamily="18" charset="0"/>
              </a:rPr>
              <a:t>lawyers within the Church anticipate no successful state criminal prosecution or other adverse state action against the member of the clergy or his or her Church.</a:t>
            </a:r>
          </a:p>
          <a:p>
            <a:pPr marL="233309" indent="-233309" eaLnBrk="1" fontAlgn="auto" hangingPunct="1">
              <a:spcBef>
                <a:spcPts val="0"/>
              </a:spcBef>
              <a:spcAft>
                <a:spcPts val="0"/>
              </a:spcAft>
              <a:buFontTx/>
              <a:buAutoNum type="alphaUcPeriod" startAt="2"/>
              <a:defRPr/>
            </a:pPr>
            <a:r>
              <a:rPr lang="en-US" sz="1100" dirty="0" smtClean="0">
                <a:latin typeface="Times New Roman" pitchFamily="18" charset="0"/>
                <a:cs typeface="Times New Roman" pitchFamily="18" charset="0"/>
              </a:rPr>
              <a:t>Canonical Considerations</a:t>
            </a:r>
          </a:p>
          <a:p>
            <a:pPr marL="233309" indent="-233309" eaLnBrk="1" fontAlgn="auto" hangingPunct="1">
              <a:spcBef>
                <a:spcPts val="0"/>
              </a:spcBef>
              <a:spcAft>
                <a:spcPts val="0"/>
              </a:spcAft>
              <a:defRPr/>
            </a:pPr>
            <a:r>
              <a:rPr lang="en-US" sz="1100" dirty="0" smtClean="0">
                <a:latin typeface="Times New Roman" pitchFamily="18" charset="0"/>
                <a:cs typeface="Times New Roman" pitchFamily="18" charset="0"/>
              </a:rPr>
              <a:t>The considerations here are more complex.  First, to use this liturgy the priest needs the permission of the </a:t>
            </a:r>
            <a:r>
              <a:rPr lang="en-US" sz="1100" dirty="0" smtClean="0"/>
              <a:t>Bishop exercising ecclesiastical authority </a:t>
            </a:r>
            <a:r>
              <a:rPr lang="en-US" sz="1100" dirty="0" smtClean="0">
                <a:latin typeface="Times New Roman" pitchFamily="18" charset="0"/>
                <a:cs typeface="Times New Roman" pitchFamily="18" charset="0"/>
              </a:rPr>
              <a:t>of the diocese to do so.  </a:t>
            </a:r>
          </a:p>
          <a:p>
            <a:pPr marL="699927" lvl="1" indent="-233309" eaLnBrk="1" fontAlgn="auto" hangingPunct="1">
              <a:spcBef>
                <a:spcPts val="0"/>
              </a:spcBef>
              <a:spcAft>
                <a:spcPts val="0"/>
              </a:spcAft>
              <a:defRPr/>
            </a:pPr>
            <a:r>
              <a:rPr lang="en-US" sz="1100" dirty="0" smtClean="0">
                <a:latin typeface="Times New Roman" pitchFamily="18" charset="0"/>
                <a:cs typeface="Times New Roman" pitchFamily="18" charset="0"/>
              </a:rPr>
              <a:t>Report 1510-1513:  celebrating a same-gender blessing ceremony using an approved Church liturgy would not be counter to the Canons or the </a:t>
            </a:r>
            <a:r>
              <a:rPr lang="en-US" sz="1100" i="1" dirty="0" smtClean="0">
                <a:latin typeface="Times New Roman" pitchFamily="18" charset="0"/>
                <a:cs typeface="Times New Roman" pitchFamily="18" charset="0"/>
              </a:rPr>
              <a:t>Book of</a:t>
            </a:r>
          </a:p>
          <a:p>
            <a:pPr marL="699927" lvl="1" indent="-233309" eaLnBrk="1" fontAlgn="auto" hangingPunct="1">
              <a:spcBef>
                <a:spcPts val="0"/>
              </a:spcBef>
              <a:spcAft>
                <a:spcPts val="0"/>
              </a:spcAft>
              <a:defRPr/>
            </a:pPr>
            <a:r>
              <a:rPr lang="en-US" sz="1100" i="1" dirty="0" smtClean="0">
                <a:latin typeface="Times New Roman" pitchFamily="18" charset="0"/>
                <a:cs typeface="Times New Roman" pitchFamily="18" charset="0"/>
              </a:rPr>
              <a:t>Common Prayer— </a:t>
            </a:r>
            <a:r>
              <a:rPr lang="en-US" sz="1100" dirty="0" smtClean="0">
                <a:latin typeface="Times New Roman" pitchFamily="18" charset="0"/>
                <a:cs typeface="Times New Roman" pitchFamily="18" charset="0"/>
              </a:rPr>
              <a:t>assuming that the language of the liturgy does not use the text of the </a:t>
            </a:r>
            <a:r>
              <a:rPr lang="en-US" sz="1100" i="1" dirty="0" smtClean="0">
                <a:latin typeface="Times New Roman" pitchFamily="18" charset="0"/>
                <a:cs typeface="Times New Roman" pitchFamily="18" charset="0"/>
              </a:rPr>
              <a:t>Book of Common Prayer‘s </a:t>
            </a:r>
            <a:r>
              <a:rPr lang="en-US" sz="1100" dirty="0" smtClean="0">
                <a:latin typeface="Times New Roman" pitchFamily="18" charset="0"/>
                <a:cs typeface="Times New Roman" pitchFamily="18" charset="0"/>
              </a:rPr>
              <a:t>marriage rites (including the phrase </a:t>
            </a:r>
          </a:p>
          <a:p>
            <a:pPr marL="699927" lvl="1" indent="-233309" eaLnBrk="1" fontAlgn="auto" hangingPunct="1">
              <a:spcBef>
                <a:spcPts val="0"/>
              </a:spcBef>
              <a:spcAft>
                <a:spcPts val="0"/>
              </a:spcAft>
              <a:defRPr/>
            </a:pPr>
            <a:r>
              <a:rPr lang="en-US" sz="1100" dirty="0" smtClean="0">
                <a:latin typeface="Times New Roman" pitchFamily="18" charset="0"/>
                <a:cs typeface="Times New Roman" pitchFamily="18" charset="0"/>
              </a:rPr>
              <a:t>“husband and wife”). </a:t>
            </a:r>
          </a:p>
          <a:p>
            <a:pPr marL="233309" indent="-233309" eaLnBrk="1" fontAlgn="auto" hangingPunct="1">
              <a:spcBef>
                <a:spcPts val="0"/>
              </a:spcBef>
              <a:spcAft>
                <a:spcPts val="0"/>
              </a:spcAft>
              <a:defRPr/>
            </a:pPr>
            <a:r>
              <a:rPr lang="en-US" sz="1100" dirty="0" smtClean="0">
                <a:latin typeface="Times New Roman" pitchFamily="18" charset="0"/>
                <a:cs typeface="Times New Roman" pitchFamily="18" charset="0"/>
              </a:rPr>
              <a:t>As the next two slides try to show, it is complex. Refer Bishops and Deputies to the section and scenarios in which the report discusses 6 different situations.</a:t>
            </a:r>
          </a:p>
        </p:txBody>
      </p:sp>
      <p:sp>
        <p:nvSpPr>
          <p:cNvPr id="1095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C67F8C9-27E1-4406-966F-3193FC7F3DC1}" type="slidenum">
              <a:rPr lang="en-US" smtClean="0"/>
              <a:pPr/>
              <a:t>41</a:t>
            </a:fld>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p:spPr>
      </p:sp>
      <p:sp>
        <p:nvSpPr>
          <p:cNvPr id="1105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Here are the major considerations that need to be taken into account.  Left (blue) side is about civil law;  the right (red) side is church considerations.  NOTE:  If you are in a DOMA state, your Bishop cannot give permission to legally solemnize a same-gender union.</a:t>
            </a:r>
          </a:p>
          <a:p>
            <a:pPr eaLnBrk="1" hangingPunct="1">
              <a:spcBef>
                <a:spcPct val="0"/>
              </a:spcBef>
            </a:pPr>
            <a:endParaRPr lang="en-US" smtClean="0"/>
          </a:p>
          <a:p>
            <a:pPr eaLnBrk="1" hangingPunct="1">
              <a:spcBef>
                <a:spcPct val="0"/>
              </a:spcBef>
            </a:pPr>
            <a:r>
              <a:rPr lang="en-US" smtClean="0"/>
              <a:t>DOMA = Defense of Marriage Act.  Wikipedia  writes:  enacted September 21, 1996, is a </a:t>
            </a:r>
            <a:r>
              <a:rPr lang="en-US" smtClean="0">
                <a:hlinkClick r:id="rId3" action="ppaction://hlinkfile" tooltip="Law of the United States"/>
              </a:rPr>
              <a:t>United States federal law</a:t>
            </a:r>
            <a:r>
              <a:rPr lang="en-US" smtClean="0"/>
              <a:t> whereby the </a:t>
            </a:r>
            <a:r>
              <a:rPr lang="en-US" smtClean="0">
                <a:hlinkClick r:id="rId4" action="ppaction://hlinkfile" tooltip="Federal government of the United States"/>
              </a:rPr>
              <a:t>federal government</a:t>
            </a:r>
            <a:r>
              <a:rPr lang="en-US" smtClean="0"/>
              <a:t> defines </a:t>
            </a:r>
            <a:r>
              <a:rPr lang="en-US" smtClean="0">
                <a:hlinkClick r:id="rId5" action="ppaction://hlinkfile" tooltip="Marriage"/>
              </a:rPr>
              <a:t>marriage</a:t>
            </a:r>
            <a:r>
              <a:rPr lang="en-US" smtClean="0"/>
              <a:t> as a legal union between one man and one woman. Under the law, no </a:t>
            </a:r>
            <a:r>
              <a:rPr lang="en-US" smtClean="0">
                <a:hlinkClick r:id="rId6" action="ppaction://hlinkfile" tooltip="U.S. state"/>
              </a:rPr>
              <a:t>U.S. state</a:t>
            </a:r>
            <a:r>
              <a:rPr lang="en-US" smtClean="0"/>
              <a:t> (or other </a:t>
            </a:r>
            <a:r>
              <a:rPr lang="en-US" smtClean="0">
                <a:hlinkClick r:id="rId7" action="ppaction://hlinkfile" tooltip="Political divisions of the United States"/>
              </a:rPr>
              <a:t>political subdivision</a:t>
            </a:r>
            <a:r>
              <a:rPr lang="en-US" smtClean="0"/>
              <a:t>) may be required to recognize as a marriage a </a:t>
            </a:r>
            <a:r>
              <a:rPr lang="en-US" smtClean="0">
                <a:hlinkClick r:id="rId8" action="ppaction://hlinkfile" tooltip="Same-sex relationship"/>
              </a:rPr>
              <a:t>same-sex relationship</a:t>
            </a:r>
            <a:r>
              <a:rPr lang="en-US" smtClean="0"/>
              <a:t> considered a marriage in another state. The law passed both houses of </a:t>
            </a:r>
            <a:r>
              <a:rPr lang="en-US" smtClean="0">
                <a:hlinkClick r:id="rId9" action="ppaction://hlinkfile" tooltip="Congress of the United States"/>
              </a:rPr>
              <a:t>Congress</a:t>
            </a:r>
            <a:r>
              <a:rPr lang="en-US" smtClean="0"/>
              <a:t> by large majorities and was signed into law by </a:t>
            </a:r>
            <a:r>
              <a:rPr lang="en-US" smtClean="0">
                <a:hlinkClick r:id="rId10" action="ppaction://hlinkfile" tooltip="President of the United States"/>
              </a:rPr>
              <a:t>President</a:t>
            </a:r>
            <a:r>
              <a:rPr lang="en-US" smtClean="0"/>
              <a:t> </a:t>
            </a:r>
            <a:r>
              <a:rPr lang="en-US" smtClean="0">
                <a:hlinkClick r:id="rId11" action="ppaction://hlinkfile" tooltip="Bill Clinton"/>
              </a:rPr>
              <a:t>Bill Clinton</a:t>
            </a:r>
            <a:r>
              <a:rPr lang="en-US" smtClean="0"/>
              <a:t> on September 21, 1996</a:t>
            </a:r>
          </a:p>
          <a:p>
            <a:pPr eaLnBrk="1" hangingPunct="1">
              <a:spcBef>
                <a:spcPct val="0"/>
              </a:spcBef>
            </a:pPr>
            <a:endParaRPr lang="en-US" smtClean="0"/>
          </a:p>
          <a:p>
            <a:pPr eaLnBrk="1" hangingPunct="1">
              <a:spcBef>
                <a:spcPct val="0"/>
              </a:spcBef>
            </a:pPr>
            <a:r>
              <a:rPr lang="en-US" smtClean="0"/>
              <a:t>Again, refer people to the </a:t>
            </a:r>
            <a:r>
              <a:rPr lang="en-US" smtClean="0">
                <a:latin typeface="Times New Roman" pitchFamily="18" charset="0"/>
                <a:cs typeface="Times New Roman" pitchFamily="18" charset="0"/>
              </a:rPr>
              <a:t>scenarios : Report lines 1569-1646</a:t>
            </a:r>
            <a:endParaRPr lang="en-US" smtClean="0"/>
          </a:p>
        </p:txBody>
      </p:sp>
      <p:sp>
        <p:nvSpPr>
          <p:cNvPr id="1105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A51862B-497B-4C95-A308-41B25BBB97E4}" type="slidenum">
              <a:rPr lang="en-US" smtClean="0"/>
              <a:pPr/>
              <a:t>42</a:t>
            </a:fld>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smtClean="0"/>
              <a:t>This slide presents the clarity that:</a:t>
            </a:r>
          </a:p>
          <a:p>
            <a:pPr marL="233309" indent="-233309" eaLnBrk="1" fontAlgn="auto" hangingPunct="1">
              <a:spcBef>
                <a:spcPts val="0"/>
              </a:spcBef>
              <a:spcAft>
                <a:spcPts val="0"/>
              </a:spcAft>
              <a:buFont typeface="+mj-lt"/>
              <a:buAutoNum type="arabicPeriod"/>
              <a:defRPr/>
            </a:pPr>
            <a:r>
              <a:rPr lang="en-US" dirty="0" smtClean="0"/>
              <a:t>if the liturgy is approved for trial use by General Convention, and </a:t>
            </a:r>
          </a:p>
          <a:p>
            <a:pPr marL="233309" indent="-233309" eaLnBrk="1" fontAlgn="auto" hangingPunct="1">
              <a:spcBef>
                <a:spcPts val="0"/>
              </a:spcBef>
              <a:spcAft>
                <a:spcPts val="0"/>
              </a:spcAft>
              <a:buFont typeface="+mj-lt"/>
              <a:buAutoNum type="arabicPeriod"/>
              <a:defRPr/>
            </a:pPr>
            <a:r>
              <a:rPr lang="en-US" dirty="0" smtClean="0"/>
              <a:t>the Bishop authorizes its use in the diocese, then</a:t>
            </a:r>
          </a:p>
          <a:p>
            <a:pPr marL="233309" indent="-233309" eaLnBrk="1" fontAlgn="auto" hangingPunct="1">
              <a:spcBef>
                <a:spcPts val="0"/>
              </a:spcBef>
              <a:spcAft>
                <a:spcPts val="0"/>
              </a:spcAft>
              <a:buFont typeface="+mj-lt"/>
              <a:buAutoNum type="arabicPeriod"/>
              <a:defRPr/>
            </a:pPr>
            <a:r>
              <a:rPr lang="en-US" dirty="0" smtClean="0"/>
              <a:t>Any priest may use the liturgy for blessing a same-gender relationship.</a:t>
            </a:r>
          </a:p>
          <a:p>
            <a:pPr marL="233309" indent="-233309" eaLnBrk="1" fontAlgn="auto" hangingPunct="1">
              <a:spcBef>
                <a:spcPts val="0"/>
              </a:spcBef>
              <a:spcAft>
                <a:spcPts val="0"/>
              </a:spcAft>
              <a:defRPr/>
            </a:pPr>
            <a:endParaRPr lang="en-US" dirty="0" smtClean="0"/>
          </a:p>
          <a:p>
            <a:pPr marL="233309" indent="-233309" eaLnBrk="1" fontAlgn="auto" hangingPunct="1">
              <a:spcBef>
                <a:spcPts val="0"/>
              </a:spcBef>
              <a:spcAft>
                <a:spcPts val="0"/>
              </a:spcAft>
              <a:defRPr/>
            </a:pPr>
            <a:r>
              <a:rPr lang="en-US" dirty="0" smtClean="0"/>
              <a:t>Obviously, all the other consideration for doing so would have to be met, i.e. pre-blessing preparation, etc.  These matters are part of the Pastoral Care section that follows.</a:t>
            </a:r>
            <a:endParaRPr lang="en-US" dirty="0"/>
          </a:p>
        </p:txBody>
      </p:sp>
      <p:sp>
        <p:nvSpPr>
          <p:cNvPr id="1116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28D0EDA-02BB-44D9-8428-06B27EC0E6E2}" type="slidenum">
              <a:rPr lang="en-US" smtClean="0"/>
              <a:pPr/>
              <a:t>43</a:t>
            </a:fld>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mtClean="0"/>
              <a:t>The next section of the SCLM’s Report concerns the preparation and support of same-gender couples seeking the Church’s blessings.</a:t>
            </a:r>
          </a:p>
          <a:p>
            <a:pPr eaLnBrk="1" hangingPunct="1"/>
            <a:endParaRPr lang="en-US" smtClean="0"/>
          </a:p>
          <a:p>
            <a:pPr eaLnBrk="1" hangingPunct="1"/>
            <a:r>
              <a:rPr lang="en-US" smtClean="0"/>
              <a:t>As with the Canonical and civil matters, the SCLM realized that in order to take the charge of General Convention and C056 seriously, they would need to consider the whole area of preparing couples for a church blessing and for ongoing support of the couple in their life together.  This section addresses issues of understanding same-gender couples, the culture which effects and affects them as well as the practical aspects of preparing them for a life together and for the liturgy.</a:t>
            </a:r>
          </a:p>
          <a:p>
            <a:pPr eaLnBrk="1" hangingPunct="1"/>
            <a:endParaRPr lang="en-US" smtClean="0"/>
          </a:p>
          <a:p>
            <a:pPr eaLnBrk="1" hangingPunct="1"/>
            <a:r>
              <a:rPr lang="en-US" smtClean="0"/>
              <a:t>The four parts of this section of the Report are on the slide.  We will take you through each part.</a:t>
            </a:r>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554C862-A4AC-4F51-96BB-5CE2F0D21E5A}" type="slidenum">
              <a:rPr lang="en-US" smtClean="0"/>
              <a:pPr/>
              <a:t>44</a:t>
            </a:fld>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xfrm>
            <a:off x="701675" y="4421188"/>
            <a:ext cx="5619750" cy="4500562"/>
          </a:xfrm>
          <a:noFill/>
        </p:spPr>
        <p:txBody>
          <a:bodyPr wrap="square" numCol="1" anchor="t" anchorCtr="0" compatLnSpc="1">
            <a:prstTxWarp prst="textNoShape">
              <a:avLst/>
            </a:prstTxWarp>
          </a:bodyPr>
          <a:lstStyle/>
          <a:p>
            <a:pPr eaLnBrk="1" hangingPunct="1">
              <a:spcBef>
                <a:spcPct val="0"/>
              </a:spcBef>
            </a:pPr>
            <a:r>
              <a:rPr lang="en-US" sz="1100" smtClean="0"/>
              <a:t>The SCLM is grateful to the Province One (New England) Task Force that worked between 2006 and 2008 to produce the resource:  </a:t>
            </a:r>
            <a:r>
              <a:rPr lang="en-US" sz="1100" i="1" smtClean="0"/>
              <a:t>Pastoral Resources for Province One Episcopal Clergy Ministering to Same-Gender Couples. </a:t>
            </a:r>
            <a:r>
              <a:rPr lang="en-US" sz="1100" smtClean="0"/>
              <a:t>Their work laid the foundation for this section of the SCLM’s Report.</a:t>
            </a:r>
          </a:p>
          <a:p>
            <a:pPr eaLnBrk="1" hangingPunct="1">
              <a:spcBef>
                <a:spcPct val="0"/>
              </a:spcBef>
            </a:pPr>
            <a:endParaRPr lang="en-US" sz="1100" i="1" smtClean="0"/>
          </a:p>
          <a:p>
            <a:pPr eaLnBrk="1" hangingPunct="1">
              <a:spcBef>
                <a:spcPct val="0"/>
              </a:spcBef>
            </a:pPr>
            <a:r>
              <a:rPr lang="en-US" sz="1100" smtClean="0"/>
              <a:t>In the Overview to this section the SCLM points out what we know about working with any couple:  the preparer (and we assume that such a person may be either and ordained or lay professional) needs to have </a:t>
            </a:r>
            <a:r>
              <a:rPr lang="en-US" sz="1100" b="1" smtClean="0"/>
              <a:t>Contextual Competence </a:t>
            </a:r>
            <a:r>
              <a:rPr lang="en-US" sz="1100" smtClean="0"/>
              <a:t> to work with any couple.  As the report states:</a:t>
            </a:r>
          </a:p>
          <a:p>
            <a:pPr lvl="1" eaLnBrk="1" hangingPunct="1">
              <a:spcBef>
                <a:spcPct val="0"/>
              </a:spcBef>
            </a:pPr>
            <a:r>
              <a:rPr lang="en-US" sz="1100" smtClean="0"/>
              <a:t>Report Lines 1706-1721:  Consider the different situations that one might encounter when preparing a couple for a blessing or marriage:</a:t>
            </a:r>
          </a:p>
          <a:p>
            <a:pPr lvl="2" eaLnBrk="1" hangingPunct="1">
              <a:spcBef>
                <a:spcPct val="0"/>
              </a:spcBef>
              <a:buFontTx/>
              <a:buChar char="•"/>
            </a:pPr>
            <a:r>
              <a:rPr lang="en-US" sz="1100" smtClean="0"/>
              <a:t>Preparing a couple in their seventies for a blessing of their relationship is very different from preparing a couple in their twenties. </a:t>
            </a:r>
          </a:p>
          <a:p>
            <a:pPr lvl="2" eaLnBrk="1" hangingPunct="1">
              <a:spcBef>
                <a:spcPct val="0"/>
              </a:spcBef>
              <a:buFontTx/>
              <a:buChar char="•"/>
            </a:pPr>
            <a:r>
              <a:rPr lang="en-US" sz="1100" smtClean="0"/>
              <a:t>Preparing a couple entering a new relationship is different from preparing two people who have been living in a committed relationship for a long time. </a:t>
            </a:r>
          </a:p>
          <a:p>
            <a:pPr lvl="2" eaLnBrk="1" hangingPunct="1">
              <a:spcBef>
                <a:spcPct val="0"/>
              </a:spcBef>
              <a:buFontTx/>
              <a:buChar char="•"/>
            </a:pPr>
            <a:r>
              <a:rPr lang="en-US" sz="1100" smtClean="0"/>
              <a:t>Preparing an interracial couple differs in some aspects from preparing a couple of the same race. </a:t>
            </a:r>
          </a:p>
          <a:p>
            <a:pPr lvl="2" eaLnBrk="1" hangingPunct="1">
              <a:spcBef>
                <a:spcPct val="0"/>
              </a:spcBef>
              <a:buFontTx/>
              <a:buChar char="•"/>
            </a:pPr>
            <a:r>
              <a:rPr lang="en-US" sz="1100" smtClean="0"/>
              <a:t>Preparing a couple without children differs from preparing parents. </a:t>
            </a:r>
          </a:p>
          <a:p>
            <a:pPr lvl="1" eaLnBrk="1" hangingPunct="1">
              <a:spcBef>
                <a:spcPct val="0"/>
              </a:spcBef>
            </a:pPr>
            <a:r>
              <a:rPr lang="en-US" sz="1100" smtClean="0"/>
              <a:t>Being “contextually competent” means understanding and appreciating these, and many more, differing situations. Clergy and lay professionals need to examine their own contextual competence as they consider working with same-gender couples. If they feel they cannot work with—or learn to work with—a same-gender couple with appreciation and awareness, then they must refer the couple to another clergy person or lay professional. </a:t>
            </a:r>
          </a:p>
          <a:p>
            <a:pPr lvl="1" eaLnBrk="1" hangingPunct="1">
              <a:spcBef>
                <a:spcPct val="0"/>
              </a:spcBef>
            </a:pPr>
            <a:r>
              <a:rPr lang="en-US" sz="1100" b="1" smtClean="0"/>
              <a:t>The materials in the resource will help clergy and lay professionals adapt their skills to work with same-gender couples in a contextually competent manner. </a:t>
            </a:r>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9B20864-4C15-4334-A989-B6611F1C9A2B}" type="slidenum">
              <a:rPr lang="en-US" smtClean="0"/>
              <a:pPr/>
              <a:t>45</a:t>
            </a:fld>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smtClean="0"/>
              <a:t>The SCLM, as part of the pastoral care and educational survey it did in the fall of 2010, asked what resources clergy and other lay professionals used to prepare same and different-gender couples.  We also asked seminaries what work they did to prepare clergy for pre-marital work with couples. (NOTE:  We decided not to use the term “counseling” for such preparation since it can carry legal connotations.)</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[Side note:  	We found first that there really is not any standard or norm for such preparation.  Further, and even more concerning, there was no norm for preparing clergy for this role.]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There are 2 resources mentioned in the report (Lines 1717-1759).   The Reports describes them and lists pros and cons for each resource.  They are listed here starting with the resource most used:</a:t>
            </a:r>
          </a:p>
          <a:p>
            <a:pPr marL="233309" indent="-233309" eaLnBrk="1" fontAlgn="auto" hangingPunct="1">
              <a:spcBef>
                <a:spcPts val="0"/>
              </a:spcBef>
              <a:spcAft>
                <a:spcPts val="0"/>
              </a:spcAft>
              <a:buFont typeface="+mj-lt"/>
              <a:buAutoNum type="arabicPeriod"/>
              <a:defRPr/>
            </a:pPr>
            <a:r>
              <a:rPr lang="en-US" i="1" dirty="0" smtClean="0"/>
              <a:t>Prepare/Enrich (Life Innovations, Inc.) </a:t>
            </a:r>
          </a:p>
          <a:p>
            <a:pPr marL="233309" indent="-233309" eaLnBrk="1" fontAlgn="auto" hangingPunct="1">
              <a:spcBef>
                <a:spcPts val="0"/>
              </a:spcBef>
              <a:spcAft>
                <a:spcPts val="0"/>
              </a:spcAft>
              <a:buFont typeface="+mj-lt"/>
              <a:buAutoNum type="arabicPeriod"/>
              <a:defRPr/>
            </a:pPr>
            <a:r>
              <a:rPr lang="en-US" i="1" dirty="0" smtClean="0"/>
              <a:t>Pre-marriage Awareness Inventory (Logos Productions) </a:t>
            </a:r>
          </a:p>
          <a:p>
            <a:pPr marL="233309" indent="-233309" eaLnBrk="1" fontAlgn="auto" hangingPunct="1">
              <a:spcBef>
                <a:spcPts val="0"/>
              </a:spcBef>
              <a:spcAft>
                <a:spcPts val="0"/>
              </a:spcAft>
              <a:defRPr/>
            </a:pPr>
            <a:endParaRPr lang="en-US" dirty="0" smtClean="0"/>
          </a:p>
          <a:p>
            <a:pPr marL="233309" indent="-233309" eaLnBrk="1" fontAlgn="auto" hangingPunct="1">
              <a:spcBef>
                <a:spcPts val="0"/>
              </a:spcBef>
              <a:spcAft>
                <a:spcPts val="0"/>
              </a:spcAft>
              <a:defRPr/>
            </a:pPr>
            <a:r>
              <a:rPr lang="en-US" dirty="0" smtClean="0"/>
              <a:t>It could be noted that 2 other resources recommended are books, and we did not</a:t>
            </a:r>
          </a:p>
          <a:p>
            <a:pPr marL="233309" indent="-233309" eaLnBrk="1" fontAlgn="auto" hangingPunct="1">
              <a:spcBef>
                <a:spcPts val="0"/>
              </a:spcBef>
              <a:spcAft>
                <a:spcPts val="0"/>
              </a:spcAft>
              <a:defRPr/>
            </a:pPr>
            <a:r>
              <a:rPr lang="en-US" dirty="0" smtClean="0"/>
              <a:t>include them because General Convention rules require that bishops and deputies </a:t>
            </a:r>
          </a:p>
          <a:p>
            <a:pPr marL="233309" indent="-233309" eaLnBrk="1" fontAlgn="auto" hangingPunct="1">
              <a:spcBef>
                <a:spcPts val="0"/>
              </a:spcBef>
              <a:spcAft>
                <a:spcPts val="0"/>
              </a:spcAft>
              <a:defRPr/>
            </a:pPr>
            <a:r>
              <a:rPr lang="en-US" dirty="0" smtClean="0"/>
              <a:t>each receive a copy of any resources mentioned in a resolution.</a:t>
            </a:r>
          </a:p>
        </p:txBody>
      </p:sp>
      <p:sp>
        <p:nvSpPr>
          <p:cNvPr id="1146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B4FD8D5-30FE-4A10-ADC6-9E732CB6AE33}" type="slidenum">
              <a:rPr lang="en-US" smtClean="0"/>
              <a:pPr/>
              <a:t>46</a:t>
            </a:fld>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xfrm>
            <a:off x="1493838" y="620713"/>
            <a:ext cx="3644900" cy="2733675"/>
          </a:xfrm>
          <a:noFill/>
          <a:ln>
            <a:solidFill>
              <a:srgbClr val="000000"/>
            </a:solidFill>
            <a:miter lim="800000"/>
            <a:headEnd/>
            <a:tailEnd/>
          </a:ln>
        </p:spPr>
      </p:sp>
      <p:sp>
        <p:nvSpPr>
          <p:cNvPr id="17411" name="Notes Placeholder 2"/>
          <p:cNvSpPr>
            <a:spLocks noGrp="1"/>
          </p:cNvSpPr>
          <p:nvPr>
            <p:ph type="body" idx="1"/>
          </p:nvPr>
        </p:nvSpPr>
        <p:spPr bwMode="auto">
          <a:xfrm>
            <a:off x="701675" y="3568700"/>
            <a:ext cx="5619750" cy="5430838"/>
          </a:xfrm>
        </p:spPr>
        <p:txBody>
          <a:bodyPr wrap="square" numCol="1" anchor="t" anchorCtr="0" compatLnSpc="1">
            <a:prstTxWarp prst="textNoShape">
              <a:avLst/>
            </a:prstTxWarp>
          </a:bodyPr>
          <a:lstStyle/>
          <a:p>
            <a:pPr eaLnBrk="1" hangingPunct="1">
              <a:spcBef>
                <a:spcPct val="0"/>
              </a:spcBef>
              <a:defRPr/>
            </a:pPr>
            <a:r>
              <a:rPr lang="en-US" b="1" dirty="0" smtClean="0"/>
              <a:t>Particular Issues Affecting Same-Gender Couples </a:t>
            </a:r>
            <a:endParaRPr lang="en-US" dirty="0" smtClean="0"/>
          </a:p>
          <a:p>
            <a:pPr eaLnBrk="1" hangingPunct="1">
              <a:spcBef>
                <a:spcPct val="0"/>
              </a:spcBef>
              <a:defRPr/>
            </a:pPr>
            <a:r>
              <a:rPr lang="en-US" dirty="0" smtClean="0"/>
              <a:t>The slide shows a list of some 9 issues which the Report discusses.  You will probably not have time to discuss any or all of these.  You might ask if there are any questions about any issues on this list.  If so, be sure you are familiar with the Report’s discussion (Lines 1753-1925) for each issue.  Briefly…</a:t>
            </a:r>
          </a:p>
          <a:p>
            <a:pPr marL="524946" indent="-524946" eaLnBrk="1" hangingPunct="1">
              <a:buFont typeface="Arial" pitchFamily="34" charset="0"/>
              <a:buChar char="•"/>
              <a:defRPr/>
            </a:pPr>
            <a:r>
              <a:rPr lang="en-US" dirty="0" smtClean="0"/>
              <a:t>Clergy Comfort/Referring out:  A congregation may be ready to bless a same-gender couple; the clergy might be supportive but not feel competent to do the preparation – refer the couple elsewhere for preparation.  There may be a same-gender couple in a congregation that is not ready to do a blessing – refer elsewhere while supporting their relationship; etc.</a:t>
            </a:r>
          </a:p>
          <a:p>
            <a:pPr marL="524946" indent="-524946" eaLnBrk="1" hangingPunct="1">
              <a:buFont typeface="Arial" pitchFamily="34" charset="0"/>
              <a:buChar char="•"/>
              <a:defRPr/>
            </a:pPr>
            <a:r>
              <a:rPr lang="en-US" dirty="0" smtClean="0"/>
              <a:t>Sexual Identity:  This is a complex issue; be attentive to the fact that different people find their sexual identity at different times.</a:t>
            </a:r>
          </a:p>
          <a:p>
            <a:pPr marL="524946" indent="-524946" eaLnBrk="1" hangingPunct="1">
              <a:buFont typeface="Arial" pitchFamily="34" charset="0"/>
              <a:buChar char="•"/>
              <a:defRPr/>
            </a:pPr>
            <a:r>
              <a:rPr lang="en-US" dirty="0" smtClean="0"/>
              <a:t>Long Term Relationships:  You may be working with same-gender couple who have been together for many years; be prepared to learn from the couple.</a:t>
            </a:r>
          </a:p>
          <a:p>
            <a:pPr marL="524946" indent="-524946" eaLnBrk="1" hangingPunct="1">
              <a:buFont typeface="Arial" pitchFamily="34" charset="0"/>
              <a:buChar char="•"/>
              <a:defRPr/>
            </a:pPr>
            <a:r>
              <a:rPr lang="en-US" dirty="0" smtClean="0"/>
              <a:t>Societal/Ecclesial Hurt:  Many same-gender couple have encountered discrimination/rejection/hate – either individually or as a couple.  Be sensitive.</a:t>
            </a:r>
          </a:p>
          <a:p>
            <a:pPr marL="524946" indent="-524946" eaLnBrk="1" hangingPunct="1">
              <a:buFont typeface="Arial" pitchFamily="34" charset="0"/>
              <a:buChar char="•"/>
              <a:defRPr/>
            </a:pPr>
            <a:r>
              <a:rPr lang="en-US" dirty="0" smtClean="0"/>
              <a:t>In/Out:  Not everyone is “out” everywhere (work vs. family vs. friends, etc.); one member may be “out” differently than the other member; etc.</a:t>
            </a:r>
          </a:p>
          <a:p>
            <a:pPr marL="524946" indent="-524946" eaLnBrk="1" hangingPunct="1">
              <a:buFont typeface="Arial" pitchFamily="34" charset="0"/>
              <a:buChar char="•"/>
              <a:defRPr/>
            </a:pPr>
            <a:r>
              <a:rPr lang="en-US" dirty="0" smtClean="0"/>
              <a:t>Families Origin/Relational History:  Applies to all couples, but might be more complex for same-gender couples.  NOTE:  These are 2 separate sections of the Report put together to fit the slide.</a:t>
            </a:r>
          </a:p>
          <a:p>
            <a:pPr marL="524946" indent="-524946" eaLnBrk="1" hangingPunct="1">
              <a:buFont typeface="Arial" pitchFamily="34" charset="0"/>
              <a:buChar char="•"/>
              <a:defRPr/>
            </a:pPr>
            <a:r>
              <a:rPr lang="en-US" dirty="0" smtClean="0"/>
              <a:t>Legal/Children:  There are complex issues regarding legal standing for a couple and the issues of children, either from a previous relationship or planning to have children. NOTE:  These are 2 separate sections of the Report put together to fit the slide.</a:t>
            </a:r>
          </a:p>
          <a:p>
            <a:pPr eaLnBrk="1" hangingPunct="1">
              <a:spcBef>
                <a:spcPct val="0"/>
              </a:spcBef>
              <a:defRPr/>
            </a:pPr>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0AA5D1-8D1D-40FC-B9CB-F57A4D7EDFA8}" type="slidenum">
              <a:rPr lang="en-US" smtClean="0"/>
              <a:pPr/>
              <a:t>47</a:t>
            </a:fld>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p:spPr>
      </p:sp>
      <p:sp>
        <p:nvSpPr>
          <p:cNvPr id="1167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mtClean="0"/>
              <a:t>Presenters (Report Line 1927-1939) are people chosen by the couple to support and present them to the presider and the assembly during the blessing liturgy. The liturgy for same-gender couples provides for the </a:t>
            </a:r>
            <a:r>
              <a:rPr lang="en-US" b="1" smtClean="0"/>
              <a:t>option </a:t>
            </a:r>
            <a:r>
              <a:rPr lang="en-US" smtClean="0"/>
              <a:t>of presenters, just as some congregations offer to different-gender couples, and the guidelines recommend using presenters only if they are also used for different-gender couples. </a:t>
            </a:r>
          </a:p>
          <a:p>
            <a:pPr eaLnBrk="1" hangingPunct="1"/>
            <a:r>
              <a:rPr lang="en-US" smtClean="0"/>
              <a:t>This option gives a voice to important people in the life of the couple during the liturgy (Greater Liturgical role) and enriches the experience for all present. Presenters can also serve an important role in supporting the couple before and after the blessing liturgy. The couple, together with the clergyperson or lay professional, should talk as soon as possible about selecting presenters, so that the prayerful work of the presenters can begin early on. </a:t>
            </a:r>
          </a:p>
          <a:p>
            <a:pPr eaLnBrk="1" hangingPunct="1"/>
            <a:endParaRPr lang="en-US" smtClean="0"/>
          </a:p>
          <a:p>
            <a:pPr eaLnBrk="1" hangingPunct="1"/>
            <a:r>
              <a:rPr lang="en-US" smtClean="0"/>
              <a:t>Two short handouts (one for the couple and one for presenters – Report Lines 2240 to 2311) detail the role of presenters and are intended for use at the conclusion of the initial pre-blessing preparation session. </a:t>
            </a:r>
          </a:p>
        </p:txBody>
      </p:sp>
      <p:sp>
        <p:nvSpPr>
          <p:cNvPr id="1167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F9E1F2-7B2D-459F-B62C-75B153387402}" type="slidenum">
              <a:rPr lang="en-US" smtClean="0"/>
              <a:pPr/>
              <a:t>48</a:t>
            </a:fld>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bwMode="auto">
          <a:noFill/>
          <a:ln>
            <a:solidFill>
              <a:srgbClr val="000000"/>
            </a:solidFill>
            <a:miter lim="800000"/>
            <a:headEnd/>
            <a:tailEnd/>
          </a:ln>
        </p:spPr>
      </p:sp>
      <p:sp>
        <p:nvSpPr>
          <p:cNvPr id="117763" name="Notes Placeholder 2"/>
          <p:cNvSpPr>
            <a:spLocks noGrp="1"/>
          </p:cNvSpPr>
          <p:nvPr>
            <p:ph type="body" idx="1"/>
          </p:nvPr>
        </p:nvSpPr>
        <p:spPr bwMode="auto">
          <a:xfrm>
            <a:off x="701675" y="4421188"/>
            <a:ext cx="5619750" cy="4578350"/>
          </a:xfrm>
          <a:noFill/>
        </p:spPr>
        <p:txBody>
          <a:bodyPr wrap="square" numCol="1" anchor="t" anchorCtr="0" compatLnSpc="1">
            <a:prstTxWarp prst="textNoShape">
              <a:avLst/>
            </a:prstTxWarp>
          </a:bodyPr>
          <a:lstStyle/>
          <a:p>
            <a:pPr eaLnBrk="1" hangingPunct="1"/>
            <a:r>
              <a:rPr lang="en-US" sz="1100" smtClean="0"/>
              <a:t>The Report includes a model for a 5 session preparation with the couple.  However, the SCLM knows that lots of clergy and/or lay professionals have their own models and methods.  The suggestion here is only that:  a suggestion and some guidelines.  We understand and respect the following:</a:t>
            </a:r>
            <a:endParaRPr lang="en-US" sz="1100" b="1" smtClean="0"/>
          </a:p>
          <a:p>
            <a:pPr lvl="1" eaLnBrk="1" hangingPunct="1"/>
            <a:r>
              <a:rPr lang="en-US" sz="1100" smtClean="0"/>
              <a:t>Report Lines 1965-1977:</a:t>
            </a:r>
          </a:p>
          <a:p>
            <a:pPr lvl="1" eaLnBrk="1" hangingPunct="1"/>
            <a:r>
              <a:rPr lang="en-US" sz="1100" i="1" smtClean="0"/>
              <a:t>Realities:  </a:t>
            </a:r>
            <a:r>
              <a:rPr lang="en-US" sz="1100" smtClean="0"/>
              <a:t>Clergy and lay professionals are trained in many different ways to conduct premarital preparation. Clergy and lay professionals apply a wide variety of methods for pre-blessing/marriage preparation. </a:t>
            </a:r>
          </a:p>
          <a:p>
            <a:pPr lvl="1" eaLnBrk="1" hangingPunct="1"/>
            <a:r>
              <a:rPr lang="en-US" sz="1100" i="1" smtClean="0"/>
              <a:t>Assumptions:  </a:t>
            </a:r>
            <a:r>
              <a:rPr lang="en-US" sz="1100" smtClean="0"/>
              <a:t>The priest or bishop feels prepared to preside at the blessing.  The clergyperson or lay professional is experienced in preparing couples before marriages and / or blessings. The clergyperson or lay professional is willing to refer the couple to a professional therapist should circumstances warrant. </a:t>
            </a:r>
            <a:endParaRPr lang="en-US" sz="1100" i="1" smtClean="0"/>
          </a:p>
          <a:p>
            <a:pPr lvl="1" eaLnBrk="1" hangingPunct="1"/>
            <a:r>
              <a:rPr lang="en-US" sz="1100" i="1" smtClean="0"/>
              <a:t>Truth:  </a:t>
            </a:r>
            <a:r>
              <a:rPr lang="en-US" sz="1100" smtClean="0"/>
              <a:t>Each couple is unique, requiring adaptations as appropriate. </a:t>
            </a:r>
          </a:p>
          <a:p>
            <a:pPr eaLnBrk="1" hangingPunct="1"/>
            <a:r>
              <a:rPr lang="en-US" sz="1100" smtClean="0"/>
              <a:t>The model also suggest that the couple receive three sets of handouts during various sessions.:  the Theological Principles document, giving a fresh look at relationships; the Declaration of Intention to be signed by the couple as required by the Canons for a marriage; and information about the concept of Presenters for the couple and a handout for them to share with people they ask to be Presenters.</a:t>
            </a:r>
          </a:p>
          <a:p>
            <a:pPr eaLnBrk="1" hangingPunct="1"/>
            <a:r>
              <a:rPr lang="en-US" sz="1100" b="1" smtClean="0"/>
              <a:t>Model Congregational Guidelines:  </a:t>
            </a:r>
            <a:r>
              <a:rPr lang="en-US" sz="1100" smtClean="0"/>
              <a:t>Finally, the SCLM also recognized that many congregations have (and many congregations do not have) policies regarding marriages/blessings.  We provide a Model (Report Lines 2314-2373) for such guidelines that a congregation could adapt as a policy for their use for both same-gender and different-gender couples.</a:t>
            </a:r>
          </a:p>
        </p:txBody>
      </p:sp>
      <p:sp>
        <p:nvSpPr>
          <p:cNvPr id="1177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A1D0C2C-4422-42C6-97AA-CC23DE8FAA97}" type="slidenum">
              <a:rPr lang="en-US" smtClean="0"/>
              <a:pPr/>
              <a:t>49</a:t>
            </a:fld>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xfrm>
            <a:off x="1881188" y="387350"/>
            <a:ext cx="2949575" cy="2211388"/>
          </a:xfrm>
          <a:noFill/>
          <a:ln>
            <a:solidFill>
              <a:srgbClr val="000000"/>
            </a:solidFill>
            <a:miter lim="800000"/>
            <a:headEnd/>
            <a:tailEnd/>
          </a:ln>
        </p:spPr>
      </p:sp>
      <p:sp>
        <p:nvSpPr>
          <p:cNvPr id="118787" name="Notes Placeholder 2"/>
          <p:cNvSpPr>
            <a:spLocks noGrp="1"/>
          </p:cNvSpPr>
          <p:nvPr>
            <p:ph type="body" idx="1"/>
          </p:nvPr>
        </p:nvSpPr>
        <p:spPr bwMode="auto">
          <a:xfrm>
            <a:off x="701675" y="2714625"/>
            <a:ext cx="5619750" cy="6284913"/>
          </a:xfrm>
          <a:noFill/>
        </p:spPr>
        <p:txBody>
          <a:bodyPr wrap="square" numCol="1" anchor="t" anchorCtr="0" compatLnSpc="1">
            <a:prstTxWarp prst="textNoShape">
              <a:avLst/>
            </a:prstTxWarp>
          </a:bodyPr>
          <a:lstStyle/>
          <a:p>
            <a:pPr eaLnBrk="1" hangingPunct="1">
              <a:spcBef>
                <a:spcPct val="0"/>
              </a:spcBef>
              <a:spcAft>
                <a:spcPts val="613"/>
              </a:spcAft>
            </a:pPr>
            <a:r>
              <a:rPr lang="en-US" sz="1100" smtClean="0">
                <a:latin typeface="Times New Roman" pitchFamily="18" charset="0"/>
                <a:cs typeface="Times New Roman" pitchFamily="18" charset="0"/>
              </a:rPr>
              <a:t>The SCLM realized, as with the Canonical /civil matters and couple preparation, that in order to take the charge of General Convention and C056 seriously, they would need to consider the whole area of helping a congregation discern whether or not blessing same-gender couples would be part of their common life. The resource is also intended for congregations who simply want to understand why the Episcopal Church is providing these resources, even if they don’t anticipate having blessings in their congregations. </a:t>
            </a:r>
          </a:p>
          <a:p>
            <a:pPr eaLnBrk="1" hangingPunct="1">
              <a:spcBef>
                <a:spcPct val="0"/>
              </a:spcBef>
              <a:spcAft>
                <a:spcPts val="613"/>
              </a:spcAft>
            </a:pPr>
            <a:r>
              <a:rPr lang="en-US" sz="1100" smtClean="0">
                <a:latin typeface="Times New Roman" pitchFamily="18" charset="0"/>
                <a:cs typeface="Times New Roman" pitchFamily="18" charset="0"/>
              </a:rPr>
              <a:t>This section offers a five-part discussion guide for congregational use.  </a:t>
            </a:r>
          </a:p>
          <a:p>
            <a:pPr algn="ctr" eaLnBrk="1" hangingPunct="1">
              <a:spcBef>
                <a:spcPct val="0"/>
              </a:spcBef>
              <a:spcAft>
                <a:spcPts val="613"/>
              </a:spcAft>
            </a:pPr>
            <a:r>
              <a:rPr lang="en-US" sz="1100" b="1" smtClean="0">
                <a:latin typeface="Times New Roman" pitchFamily="18" charset="0"/>
                <a:cs typeface="Times New Roman" pitchFamily="18" charset="0"/>
              </a:rPr>
              <a:t>NOTE:  The SCLM specifically uses the term “discussion guide” and not “study” or “curriculum” because the point is to help congregations have a discussion/a conversation about the issue of blessings same-gender couples.</a:t>
            </a:r>
          </a:p>
          <a:p>
            <a:pPr eaLnBrk="1" hangingPunct="1">
              <a:spcBef>
                <a:spcPct val="0"/>
              </a:spcBef>
              <a:spcAft>
                <a:spcPts val="613"/>
              </a:spcAft>
            </a:pPr>
            <a:r>
              <a:rPr lang="en-US" sz="1100" smtClean="0">
                <a:latin typeface="Times New Roman" pitchFamily="18" charset="0"/>
                <a:cs typeface="Times New Roman" pitchFamily="18" charset="0"/>
              </a:rPr>
              <a:t>As part of the web-based survey the SCLM did in the Fall of 2010, we asked how congregations, who already were doing same-gender blessings, went about preparing themselves for such a ministry.  Every response was:  We studied; we discussed; we discerned.  It is clear that there needs to be a process through which a community can discern what God is calling them to on this issue.  After the process some may decided not to bless same-gender couples some may decide to bless such couples; and some may decide not to decide right now.  That is all fine.  The SCLM is simply inviting congregations and clergy into such a process.</a:t>
            </a:r>
          </a:p>
          <a:p>
            <a:pPr>
              <a:spcAft>
                <a:spcPts val="613"/>
              </a:spcAft>
            </a:pPr>
            <a:r>
              <a:rPr lang="en-US" sz="1100" smtClean="0">
                <a:latin typeface="Times New Roman" pitchFamily="18" charset="0"/>
                <a:cs typeface="Times New Roman" pitchFamily="18" charset="0"/>
              </a:rPr>
              <a:t>Help the Bishops and Deputies understand that, while the SCLM is recommending the authorization of a trial liturgy, we are providing this resource so that congregations can have their own conversation/discussion about this topic.  The guide is designed to invite people to think, reflect, discuss and enter into discernment about this topic. </a:t>
            </a:r>
            <a:r>
              <a:rPr lang="en-US" sz="1100" b="1" smtClean="0">
                <a:latin typeface="Times New Roman" pitchFamily="18" charset="0"/>
                <a:cs typeface="Times New Roman" pitchFamily="18" charset="0"/>
              </a:rPr>
              <a:t>NOTE:  </a:t>
            </a:r>
            <a:r>
              <a:rPr lang="en-US" sz="1100" smtClean="0">
                <a:latin typeface="Times New Roman" pitchFamily="18" charset="0"/>
                <a:cs typeface="Times New Roman" pitchFamily="18" charset="0"/>
              </a:rPr>
              <a:t>There is a model “</a:t>
            </a:r>
            <a:r>
              <a:rPr lang="en-US" sz="1100" b="1" smtClean="0">
                <a:latin typeface="Times New Roman" pitchFamily="18" charset="0"/>
                <a:cs typeface="Times New Roman" pitchFamily="18" charset="0"/>
              </a:rPr>
              <a:t>Covenant for Discussion</a:t>
            </a:r>
            <a:r>
              <a:rPr lang="en-US" sz="1100" smtClean="0">
                <a:latin typeface="Times New Roman" pitchFamily="18" charset="0"/>
                <a:cs typeface="Times New Roman" pitchFamily="18" charset="0"/>
              </a:rPr>
              <a:t>” as part of the Guide to help ensure that mutual respect is part of the discussions.</a:t>
            </a:r>
          </a:p>
          <a:p>
            <a:pPr eaLnBrk="1" hangingPunct="1">
              <a:spcBef>
                <a:spcPct val="0"/>
              </a:spcBef>
            </a:pPr>
            <a:r>
              <a:rPr lang="en-US" sz="1100" smtClean="0">
                <a:latin typeface="Times New Roman" pitchFamily="18" charset="0"/>
                <a:cs typeface="Times New Roman" pitchFamily="18" charset="0"/>
              </a:rPr>
              <a:t>The Introduction starts:  Report Lines 2950-2972	This discussion guide invites the people of the Episcopal Church into a process of thoughtful consideration of the liturgical and theological resources for blessing same-gender relationships. Each of the five modules contains introductory teaching material and questions for group discussion; the first three also have handouts. The questions are shaped to equip individuals and groups to explore the materials in this collection in a reflective Christian manner.   These materials encourage participants to approach the discussion of resources for blessing same-gender relationships with respect for one another and for the various perspectives that individuals will bring to the conversation. </a:t>
            </a:r>
          </a:p>
          <a:p>
            <a:endParaRPr lang="en-US" sz="1000" smtClean="0">
              <a:latin typeface="Times New Roman" pitchFamily="18" charset="0"/>
              <a:cs typeface="Times New Roman" pitchFamily="18" charset="0"/>
            </a:endParaRPr>
          </a:p>
        </p:txBody>
      </p:sp>
      <p:sp>
        <p:nvSpPr>
          <p:cNvPr id="1187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841D5BE-8365-4D0A-AA6E-51B39E7C6CF9}" type="slidenum">
              <a:rPr lang="en-US" smtClean="0"/>
              <a:pPr/>
              <a:t>50</a:t>
            </a:fld>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p:spPr>
      </p:sp>
      <p:sp>
        <p:nvSpPr>
          <p:cNvPr id="119811" name="Notes Placeholder 2"/>
          <p:cNvSpPr>
            <a:spLocks noGrp="1"/>
          </p:cNvSpPr>
          <p:nvPr>
            <p:ph type="body" idx="1"/>
          </p:nvPr>
        </p:nvSpPr>
        <p:spPr bwMode="auto">
          <a:xfrm>
            <a:off x="701675" y="4421188"/>
            <a:ext cx="5619750" cy="4500562"/>
          </a:xfrm>
          <a:noFill/>
        </p:spPr>
        <p:txBody>
          <a:bodyPr wrap="square" numCol="1" anchor="t" anchorCtr="0" compatLnSpc="1">
            <a:prstTxWarp prst="textNoShape">
              <a:avLst/>
            </a:prstTxWarp>
          </a:bodyPr>
          <a:lstStyle/>
          <a:p>
            <a:pPr eaLnBrk="1" hangingPunct="1">
              <a:spcBef>
                <a:spcPct val="0"/>
              </a:spcBef>
            </a:pPr>
            <a:r>
              <a:rPr lang="en-US" sz="1100" smtClean="0"/>
              <a:t>The slide shows the broad topic for each area.  Here are the expanded descriptions for each area and some comments about why we think they are important and/or what they are:</a:t>
            </a:r>
          </a:p>
          <a:p>
            <a:r>
              <a:rPr lang="en-US" sz="1100" smtClean="0"/>
              <a:t>Report Line 3010ff:</a:t>
            </a:r>
            <a:r>
              <a:rPr lang="en-US" sz="1100" b="1" smtClean="0"/>
              <a:t>  Study Area One: </a:t>
            </a:r>
            <a:r>
              <a:rPr lang="en-US" sz="1100" smtClean="0"/>
              <a:t>History: </a:t>
            </a:r>
            <a:r>
              <a:rPr lang="en-US" sz="1100" i="1" smtClean="0"/>
              <a:t>Reviewing the history of the Episcopal Church’s decisions regarding same-gender relationships and reflecting on the current context . </a:t>
            </a:r>
            <a:r>
              <a:rPr lang="en-US" sz="1100" smtClean="0"/>
              <a:t> It is important for people to know we have been talking about this for 35 years.  The session has some interactive exercises and handouts.</a:t>
            </a:r>
          </a:p>
          <a:p>
            <a:r>
              <a:rPr lang="en-US" sz="1100" smtClean="0"/>
              <a:t>Report Line 3070ff: </a:t>
            </a:r>
            <a:r>
              <a:rPr lang="en-US" sz="1100" b="1" smtClean="0"/>
              <a:t>Study Area Two: </a:t>
            </a:r>
            <a:r>
              <a:rPr lang="en-US" sz="1100" smtClean="0"/>
              <a:t>Theology and the Bible: </a:t>
            </a:r>
            <a:r>
              <a:rPr lang="en-US" sz="1100" i="1" smtClean="0"/>
              <a:t>Examining our understanding of God’s blessing through the lens of theology and Scripture .  </a:t>
            </a:r>
            <a:r>
              <a:rPr lang="en-US" sz="1100" smtClean="0"/>
              <a:t>Explores the Theological Principles document in light of scripture.  Invites conversation of the principles based upon people’s own experience.</a:t>
            </a:r>
          </a:p>
          <a:p>
            <a:r>
              <a:rPr lang="en-US" sz="1100" smtClean="0"/>
              <a:t>Report Line 3221ff: </a:t>
            </a:r>
            <a:r>
              <a:rPr lang="en-US" sz="1100" b="1" smtClean="0"/>
              <a:t>Study Area Three: </a:t>
            </a:r>
            <a:r>
              <a:rPr lang="en-US" sz="1100" smtClean="0"/>
              <a:t>Liturgy: </a:t>
            </a:r>
            <a:r>
              <a:rPr lang="en-US" sz="1100" i="1" smtClean="0"/>
              <a:t>Discussing liturgy in general and the liturgical resources developed for the blessing of same-gender relationships .  </a:t>
            </a:r>
            <a:r>
              <a:rPr lang="en-US" sz="1100" smtClean="0"/>
              <a:t>Explores the Liturgical Principles document and provides for the liturgy to be “role played” and discussed in light of the Principles.  Participants invited to reflect upon the experience</a:t>
            </a:r>
          </a:p>
          <a:p>
            <a:r>
              <a:rPr lang="en-US" sz="1100" smtClean="0"/>
              <a:t>Report Line 3321ff: </a:t>
            </a:r>
            <a:r>
              <a:rPr lang="en-US" sz="1100" b="1" smtClean="0"/>
              <a:t>Study Area Four: </a:t>
            </a:r>
            <a:r>
              <a:rPr lang="en-US" sz="1100" smtClean="0"/>
              <a:t>Civil and Canon Law: </a:t>
            </a:r>
            <a:r>
              <a:rPr lang="en-US" sz="1100" i="1" smtClean="0"/>
              <a:t>Exploring legal, canonical, and spiritual issues which arise as the Church considers blessing same-gender couples .  </a:t>
            </a:r>
            <a:r>
              <a:rPr lang="en-US" sz="1100" smtClean="0"/>
              <a:t>Interactive exercise that looks at the “Secular Benefits/Obligations”  and the  “Sacred Benefits/Obligations”   of Marriage and Blessing.  Opportunity for reflection and discussion based upon the exercise.</a:t>
            </a:r>
          </a:p>
          <a:p>
            <a:r>
              <a:rPr lang="en-US" sz="1100" smtClean="0"/>
              <a:t>Report Line 3426ff: </a:t>
            </a:r>
            <a:r>
              <a:rPr lang="en-US" sz="1100" b="1" smtClean="0"/>
              <a:t>Study Area Five: </a:t>
            </a:r>
            <a:r>
              <a:rPr lang="en-US" sz="1100" smtClean="0"/>
              <a:t>Mission: </a:t>
            </a:r>
            <a:r>
              <a:rPr lang="en-US" sz="1100" i="1" smtClean="0"/>
              <a:t>Exploring the blessing of same-gender relationships as part of the Church’s mission and God’s reconciling work in the world.  </a:t>
            </a:r>
            <a:r>
              <a:rPr lang="en-US" sz="1100" smtClean="0"/>
              <a:t>Reflection on the mission opportunity of same-gender blessings and people’s experience of the four sessions and conversations outside of the sessions.  Invites congregational discernment regarding “what does this mean for us?”</a:t>
            </a:r>
          </a:p>
        </p:txBody>
      </p:sp>
      <p:sp>
        <p:nvSpPr>
          <p:cNvPr id="1198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0FEA5B-0106-4AF2-A9A2-D2703012DFEE}" type="slidenum">
              <a:rPr lang="en-US" smtClean="0"/>
              <a:pPr/>
              <a:t>51</a:t>
            </a:fld>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p:spPr>
      </p:sp>
      <p:sp>
        <p:nvSpPr>
          <p:cNvPr id="1208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08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A7571C5-AEC5-4C09-BCA5-9D5217638964}" type="slidenum">
              <a:rPr lang="en-US" smtClean="0"/>
              <a:pPr/>
              <a:t>52</a:t>
            </a:fld>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marL="233309" indent="-233309">
              <a:buFont typeface="+mj-lt"/>
              <a:buAutoNum type="alphaLcPeriod"/>
              <a:defRPr/>
            </a:pPr>
            <a:r>
              <a:rPr lang="en-US" dirty="0" smtClean="0"/>
              <a:t>While similar themes are found in the BCP in the liturgy for </a:t>
            </a:r>
            <a:r>
              <a:rPr lang="en-US" i="1" dirty="0" smtClean="0"/>
              <a:t>The Celebration and Blessings of a Marriage</a:t>
            </a:r>
            <a:r>
              <a:rPr lang="en-US" dirty="0" smtClean="0"/>
              <a:t>, these specific words do not appear.</a:t>
            </a:r>
          </a:p>
          <a:p>
            <a:pPr marL="233309" indent="-233309">
              <a:buFont typeface="+mj-lt"/>
              <a:buAutoNum type="alphaLcPeriod"/>
              <a:defRPr/>
            </a:pPr>
            <a:r>
              <a:rPr lang="en-US" b="1" dirty="0" smtClean="0"/>
              <a:t>General Convention 2000 Resolution D039 </a:t>
            </a:r>
            <a:r>
              <a:rPr lang="en-US" dirty="0" smtClean="0"/>
              <a:t>(see appendix)</a:t>
            </a:r>
          </a:p>
          <a:p>
            <a:pPr marL="233309" indent="-233309">
              <a:buFont typeface="+mj-lt"/>
              <a:buAutoNum type="alphaLcPeriod"/>
              <a:defRPr/>
            </a:pPr>
            <a:r>
              <a:rPr lang="en-US" dirty="0" smtClean="0"/>
              <a:t>See a.</a:t>
            </a:r>
          </a:p>
          <a:p>
            <a:pPr marL="233309" indent="-233309">
              <a:buFont typeface="+mj-lt"/>
              <a:buAutoNum type="alphaLcPeriod"/>
              <a:defRPr/>
            </a:pPr>
            <a:r>
              <a:rPr lang="en-US" dirty="0" smtClean="0"/>
              <a:t>General Convention 1994 Resolution C020 actually ended discrimination in the Church based upon sexual orientation:  that Title I, Canon 17, Section 5 be amended as follows: No person shall be denied rights, status [in], or [access to] an equal place in the life, worship, and governance of this Church because of race, color, [or] ethnic origin, national origin, marital status, sex, sexual orientation, disabilities or age, except as otherwise specified by [this] Canon.</a:t>
            </a:r>
          </a:p>
          <a:p>
            <a:pPr marL="233309" indent="-233309">
              <a:buFont typeface="+mj-lt"/>
              <a:buAutoNum type="alphaLcPeriod"/>
              <a:defRPr/>
            </a:pPr>
            <a:r>
              <a:rPr lang="en-US" dirty="0" smtClean="0"/>
              <a:t>There is no such official document</a:t>
            </a:r>
          </a:p>
          <a:p>
            <a:pPr marL="233309" indent="-233309">
              <a:buFont typeface="+mj-lt"/>
              <a:buAutoNum type="alphaLcPeriod"/>
              <a:defRPr/>
            </a:pPr>
            <a:r>
              <a:rPr lang="en-US" b="1" dirty="0" smtClean="0"/>
              <a:t>The Declaration of Intention for Lifelong Covenant </a:t>
            </a:r>
            <a:r>
              <a:rPr lang="en-US" dirty="0" smtClean="0"/>
              <a:t>(see Handout 2 in the Report’s section, </a:t>
            </a:r>
            <a:r>
              <a:rPr lang="en-US" i="1" dirty="0" smtClean="0"/>
              <a:t>Pastoral Care for Same-Gender Couples</a:t>
            </a:r>
            <a:r>
              <a:rPr lang="en-US" dirty="0" smtClean="0"/>
              <a:t>)</a:t>
            </a:r>
          </a:p>
          <a:p>
            <a:pPr>
              <a:defRPr/>
            </a:pPr>
            <a:endParaRPr lang="en-US" dirty="0"/>
          </a:p>
        </p:txBody>
      </p:sp>
      <p:sp>
        <p:nvSpPr>
          <p:cNvPr id="1218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4D4B5E-11BF-4628-B206-649B27E81EA0}" type="slidenum">
              <a:rPr lang="en-US" smtClean="0"/>
              <a:pPr/>
              <a:t>53</a:t>
            </a:fld>
            <a:endParaRPr 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p:spPr>
      </p:sp>
      <p:sp>
        <p:nvSpPr>
          <p:cNvPr id="1228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28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F69C0D9-99E2-48C6-B1DC-7B14F707FB9F}" type="slidenum">
              <a:rPr lang="en-US" smtClean="0"/>
              <a:pPr/>
              <a:t>54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5" name="Picture 7" descr="Dove Pantone 193.jpg"/>
          <p:cNvPicPr>
            <a:picLocks noChangeAspect="1"/>
          </p:cNvPicPr>
          <p:nvPr userDrawn="1"/>
        </p:nvPicPr>
        <p:blipFill>
          <a:blip r:embed="rId2" cstate="print"/>
          <a:srcRect/>
          <a:stretch>
            <a:fillRect/>
          </a:stretch>
        </p:blipFill>
        <p:spPr bwMode="auto">
          <a:xfrm>
            <a:off x="447675" y="5791200"/>
            <a:ext cx="619125" cy="762000"/>
          </a:xfrm>
          <a:prstGeom prst="rect">
            <a:avLst/>
          </a:prstGeom>
          <a:noFill/>
          <a:ln w="9525">
            <a:noFill/>
            <a:miter lim="800000"/>
            <a:headEnd/>
            <a:tailEnd/>
          </a:ln>
        </p:spPr>
      </p:pic>
      <p:pic>
        <p:nvPicPr>
          <p:cNvPr id="6" name="Picture 8" descr="episcopal-church-logo-72dpi - from Church Office.jpg"/>
          <p:cNvPicPr>
            <a:picLocks noChangeAspect="1"/>
          </p:cNvPicPr>
          <p:nvPr userDrawn="1"/>
        </p:nvPicPr>
        <p:blipFill>
          <a:blip r:embed="rId3" cstate="print"/>
          <a:srcRect l="41666" t="67583" r="41667" b="1648"/>
          <a:stretch>
            <a:fillRect/>
          </a:stretch>
        </p:blipFill>
        <p:spPr bwMode="auto">
          <a:xfrm>
            <a:off x="8110538" y="5791200"/>
            <a:ext cx="652462" cy="762000"/>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lvl1pPr>
              <a:defRPr>
                <a:effectLst/>
                <a:latin typeface="Tahoma" pitchFamily="34" charset="0"/>
                <a:cs typeface="Tahoma"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ahoma" pitchFamily="34" charset="0"/>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7"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EF376C11-4019-4F4A-852F-E63C253A7B6E}" type="datetime1">
              <a:rPr lang="en-US"/>
              <a:pPr>
                <a:defRPr/>
              </a:pPr>
              <a:t>5/9/2012</a:t>
            </a:fld>
            <a:endParaRPr lang="en-US" dirty="0"/>
          </a:p>
        </p:txBody>
      </p:sp>
      <p:sp>
        <p:nvSpPr>
          <p:cNvPr id="8"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9"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B2AF007E-ECBA-4B71-9695-4C168BE43BB4}" type="slidenum">
              <a:rPr lang="en-US"/>
              <a:pPr>
                <a:defRPr/>
              </a:pPr>
              <a:t>‹#›</a:t>
            </a:fld>
            <a:endParaRPr lang="en-US" dirty="0"/>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4" name="Straight Connector 3"/>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5" name="Picture 7" descr="Dove Pantone 193.jpg"/>
          <p:cNvPicPr>
            <a:picLocks noChangeAspect="1"/>
          </p:cNvPicPr>
          <p:nvPr userDrawn="1"/>
        </p:nvPicPr>
        <p:blipFill>
          <a:blip r:embed="rId2" cstate="print"/>
          <a:srcRect/>
          <a:stretch>
            <a:fillRect/>
          </a:stretch>
        </p:blipFill>
        <p:spPr bwMode="auto">
          <a:xfrm>
            <a:off x="447675" y="5791200"/>
            <a:ext cx="619125" cy="762000"/>
          </a:xfrm>
          <a:prstGeom prst="rect">
            <a:avLst/>
          </a:prstGeom>
          <a:noFill/>
          <a:ln w="9525">
            <a:noFill/>
            <a:miter lim="800000"/>
            <a:headEnd/>
            <a:tailEnd/>
          </a:ln>
        </p:spPr>
      </p:pic>
      <p:pic>
        <p:nvPicPr>
          <p:cNvPr id="6" name="Picture 8" descr="episcopal-church-logo-72dpi - from Church Office.jpg"/>
          <p:cNvPicPr>
            <a:picLocks noChangeAspect="1"/>
          </p:cNvPicPr>
          <p:nvPr userDrawn="1"/>
        </p:nvPicPr>
        <p:blipFill>
          <a:blip r:embed="rId3" cstate="print"/>
          <a:srcRect l="41666" t="67583" r="41667" b="1648"/>
          <a:stretch>
            <a:fillRect/>
          </a:stretch>
        </p:blipFill>
        <p:spPr bwMode="auto">
          <a:xfrm>
            <a:off x="8110538" y="5791200"/>
            <a:ext cx="652462" cy="762000"/>
          </a:xfrm>
          <a:prstGeom prst="rect">
            <a:avLst/>
          </a:prstGeom>
          <a:noFill/>
          <a:ln w="9525">
            <a:noFill/>
            <a:miter lim="800000"/>
            <a:headEnd/>
            <a:tailEnd/>
          </a:ln>
        </p:spPr>
      </p:pic>
      <p:sp>
        <p:nvSpPr>
          <p:cNvPr id="2" name="Title 1"/>
          <p:cNvSpPr>
            <a:spLocks noGrp="1"/>
          </p:cNvSpPr>
          <p:nvPr>
            <p:ph type="title"/>
          </p:nvPr>
        </p:nvSpPr>
        <p:spPr/>
        <p:txBody>
          <a:bodyPr/>
          <a:lstStyle>
            <a:lvl1pPr>
              <a:defRPr lang="en-US" dirty="0">
                <a:effectLs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Tahoma" pitchFamily="34" charset="0"/>
                <a:cs typeface="Tahoma" pitchFamily="34" charset="0"/>
              </a:defRPr>
            </a:lvl1pPr>
            <a:lvl2pPr>
              <a:defRPr>
                <a:latin typeface="Tahoma" pitchFamily="34" charset="0"/>
                <a:cs typeface="Tahoma" pitchFamily="34" charset="0"/>
              </a:defRPr>
            </a:lvl2pPr>
            <a:lvl3pPr>
              <a:defRPr>
                <a:latin typeface="Tahoma" pitchFamily="34" charset="0"/>
                <a:cs typeface="Tahoma" pitchFamily="34" charset="0"/>
              </a:defRPr>
            </a:lvl3pPr>
            <a:lvl4pPr>
              <a:defRPr>
                <a:latin typeface="Tahoma" pitchFamily="34" charset="0"/>
                <a:cs typeface="Tahoma" pitchFamily="34" charset="0"/>
              </a:defRPr>
            </a:lvl4pPr>
            <a:lvl5pPr>
              <a:defRPr>
                <a:latin typeface="Tahoma" pitchFamily="34" charset="0"/>
                <a:cs typeface="Tahom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108E69B5-DE1F-4981-9A42-F4A061C9FC64}" type="datetime1">
              <a:rPr lang="en-US"/>
              <a:pPr>
                <a:defRPr/>
              </a:pPr>
              <a:t>5/9/2012</a:t>
            </a:fld>
            <a:endParaRPr lang="en-US" dirty="0"/>
          </a:p>
        </p:txBody>
      </p:sp>
      <p:sp>
        <p:nvSpPr>
          <p:cNvPr id="8"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9"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6ADB2EA-4CEF-43BC-97EC-E370CDB23143}" type="slidenum">
              <a:rPr lang="en-US"/>
              <a:pPr>
                <a:defRPr/>
              </a:pPr>
              <a:t>‹#›</a:t>
            </a:fld>
            <a:endParaRPr lang="en-US" dirty="0"/>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25C4748-5BA3-4F81-ACCA-18C16EA798A2}" type="datetime1">
              <a:rPr lang="en-US"/>
              <a:pPr>
                <a:defRPr/>
              </a:pPr>
              <a:t>5/9/2012</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FE652F1A-4E18-4F14-B602-B84FE93B43EF}" type="slidenum">
              <a:rPr lang="en-US"/>
              <a:pPr>
                <a:defRPr/>
              </a:pPr>
              <a:t>‹#›</a:t>
            </a:fld>
            <a:endParaRPr lang="en-US" dirty="0"/>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EC1F113-BC19-425E-8DB7-31EAF4CD0576}" type="datetime1">
              <a:rPr lang="en-US"/>
              <a:pPr>
                <a:defRPr/>
              </a:pPr>
              <a:t>5/9/2012</a:t>
            </a:fld>
            <a:endParaRPr lang="en-US" dirty="0"/>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7E1C3E5-835C-49BF-AA8E-BA0F5527BA6B}" type="slidenum">
              <a:rPr lang="en-US"/>
              <a:pPr>
                <a:defRPr/>
              </a:pPr>
              <a:t>‹#›</a:t>
            </a:fld>
            <a:endParaRPr lang="en-US"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A1ED80E8-AA59-435B-A93B-482A4E505C8C}" type="datetime1">
              <a:rPr lang="en-US"/>
              <a:pPr>
                <a:defRPr/>
              </a:pPr>
              <a:t>5/9/2012</a:t>
            </a:fld>
            <a:endParaRPr lang="en-US" dirty="0"/>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F0018A75-282F-4DB4-A511-E4BA70A6A0E4}" type="slidenum">
              <a:rPr lang="en-US"/>
              <a:pPr>
                <a:defRPr/>
              </a:pPr>
              <a:t>‹#›</a:t>
            </a:fld>
            <a:endParaRPr lang="en-US"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0F649AC6-159A-4FFE-88E2-5473356004E4}" type="datetime1">
              <a:rPr lang="en-US"/>
              <a:pPr>
                <a:defRPr/>
              </a:pPr>
              <a:t>5/9/2012</a:t>
            </a:fld>
            <a:endParaRPr lang="en-US" dirty="0"/>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150C4AD1-8018-4A9C-8EB0-244A23B8FA98}" type="slidenum">
              <a:rPr lang="en-US"/>
              <a:pPr>
                <a:defRPr/>
              </a:pPr>
              <a:t>‹#›</a:t>
            </a:fld>
            <a:endParaRPr lang="en-US"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4CDD4F9D-B4D4-443B-AAF9-B50EA7D8032D}" type="datetime1">
              <a:rPr lang="en-US"/>
              <a:pPr>
                <a:defRPr/>
              </a:pPr>
              <a:t>5/9/2012</a:t>
            </a:fld>
            <a:endParaRPr lang="en-US" dirty="0"/>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62D1BD88-099D-40FF-8ACB-597E9ECA1C1E}" type="slidenum">
              <a:rPr lang="en-US"/>
              <a:pPr>
                <a:defRPr/>
              </a:pPr>
              <a:t>‹#›</a:t>
            </a:fld>
            <a:endParaRPr lang="en-US"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31FC10D5-6851-4492-9389-2BDB66B73806}" type="datetime1">
              <a:rPr lang="en-US"/>
              <a:pPr>
                <a:defRPr/>
              </a:pPr>
              <a:t>5/9/2012</a:t>
            </a:fld>
            <a:endParaRPr lang="en-US" dirty="0"/>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C64C70A3-CD56-46A1-BAF4-C6F3163AD5D1}" type="slidenum">
              <a:rPr lang="en-US"/>
              <a:pPr>
                <a:defRPr/>
              </a:pPr>
              <a:t>‹#›</a:t>
            </a:fld>
            <a:endParaRPr lang="en-US"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D88D2F2-2F2D-415C-B655-E02E27954FF8}" type="datetime1">
              <a:rPr lang="en-US"/>
              <a:pPr>
                <a:defRPr/>
              </a:pPr>
              <a:t>5/9/2012</a:t>
            </a:fld>
            <a:endParaRPr lang="en-US" dirty="0"/>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779DEAF-E185-4A42-A084-7A99EB15D4E7}" type="slidenum">
              <a:rPr lang="en-US"/>
              <a:pPr>
                <a:defRPr/>
              </a:pPr>
              <a:t>‹#›</a:t>
            </a:fld>
            <a:endParaRPr lang="en-US"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ECDD6DBE-C96D-416D-A643-3F2A6653E448}" type="datetime1">
              <a:rPr lang="en-US"/>
              <a:pPr>
                <a:defRPr/>
              </a:pPr>
              <a:t>5/9/2012</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E6AB988C-A632-4B6F-BA05-5BDADA5801AE}" type="slidenum">
              <a:rPr lang="en-US"/>
              <a:pPr>
                <a:defRPr/>
              </a:pPr>
              <a:t>‹#›</a:t>
            </a:fld>
            <a:endParaRPr lang="en-US" dirty="0"/>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47523067-9535-488E-A476-5FF5B4BAA800}" type="datetime1">
              <a:rPr lang="en-US"/>
              <a:pPr>
                <a:defRPr/>
              </a:pPr>
              <a:t>5/9/2012</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41970289-19A7-415D-AC56-15210E499EA9}" type="slidenum">
              <a:rPr lang="en-US"/>
              <a:pPr>
                <a:defRPr/>
              </a:pPr>
              <a:t>‹#›</a:t>
            </a:fld>
            <a:endParaRPr lang="en-US"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2A6EBB"/>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Times New Roman"/>
              </a:defRPr>
            </a:lvl1pPr>
          </a:lstStyle>
          <a:p>
            <a:pPr>
              <a:defRPr/>
            </a:pPr>
            <a:fld id="{F92F2339-D304-4BA1-8253-46C819CC7DFE}" type="datetime1">
              <a:rPr lang="en-US"/>
              <a:pPr>
                <a:defRPr/>
              </a:pPr>
              <a:t>5/9/2012</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white">
                    <a:tint val="75000"/>
                  </a:prstClr>
                </a:solidFill>
                <a:latin typeface="Times New Roman"/>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Times New Roman"/>
              </a:defRPr>
            </a:lvl1pPr>
          </a:lstStyle>
          <a:p>
            <a:pPr>
              <a:defRPr/>
            </a:pPr>
            <a:fld id="{5E744376-85F5-4AD8-A3FE-48B41DC1D132}"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4257" r:id="rId1"/>
    <p:sldLayoutId id="2147484258" r:id="rId2"/>
    <p:sldLayoutId id="2147484259" r:id="rId3"/>
    <p:sldLayoutId id="2147484260" r:id="rId4"/>
    <p:sldLayoutId id="2147484261" r:id="rId5"/>
    <p:sldLayoutId id="2147484262" r:id="rId6"/>
    <p:sldLayoutId id="2147484263" r:id="rId7"/>
    <p:sldLayoutId id="2147484264" r:id="rId8"/>
    <p:sldLayoutId id="2147484265" r:id="rId9"/>
    <p:sldLayoutId id="2147484266" r:id="rId10"/>
    <p:sldLayoutId id="2147484267" r:id="rId11"/>
  </p:sldLayoutIdLst>
  <p:transition spd="med">
    <p:fade/>
  </p:transition>
  <p:hf sldNum="0" hdr="0" ftr="0" dt="0"/>
  <p:txStyles>
    <p:titleStyle>
      <a:lvl1pPr algn="ctr" rtl="0" eaLnBrk="0" fontAlgn="base" hangingPunct="0">
        <a:spcBef>
          <a:spcPct val="0"/>
        </a:spcBef>
        <a:spcAft>
          <a:spcPct val="0"/>
        </a:spcAft>
        <a:defRPr sz="4400" kern="1200">
          <a:solidFill>
            <a:srgbClr val="FFCC00"/>
          </a:solidFill>
          <a:latin typeface="Tahoma" pitchFamily="34" charset="0"/>
          <a:ea typeface="+mj-ea"/>
          <a:cs typeface="Tahoma" pitchFamily="34" charset="0"/>
        </a:defRPr>
      </a:lvl1pPr>
      <a:lvl2pPr algn="ctr" rtl="0" eaLnBrk="0" fontAlgn="base" hangingPunct="0">
        <a:spcBef>
          <a:spcPct val="0"/>
        </a:spcBef>
        <a:spcAft>
          <a:spcPct val="0"/>
        </a:spcAft>
        <a:defRPr sz="4400">
          <a:solidFill>
            <a:srgbClr val="FFCC00"/>
          </a:solidFill>
          <a:latin typeface="Tahoma" pitchFamily="34" charset="0"/>
          <a:cs typeface="Tahoma" pitchFamily="34" charset="0"/>
        </a:defRPr>
      </a:lvl2pPr>
      <a:lvl3pPr algn="ctr" rtl="0" eaLnBrk="0" fontAlgn="base" hangingPunct="0">
        <a:spcBef>
          <a:spcPct val="0"/>
        </a:spcBef>
        <a:spcAft>
          <a:spcPct val="0"/>
        </a:spcAft>
        <a:defRPr sz="4400">
          <a:solidFill>
            <a:srgbClr val="FFCC00"/>
          </a:solidFill>
          <a:latin typeface="Tahoma" pitchFamily="34" charset="0"/>
          <a:cs typeface="Tahoma" pitchFamily="34" charset="0"/>
        </a:defRPr>
      </a:lvl3pPr>
      <a:lvl4pPr algn="ctr" rtl="0" eaLnBrk="0" fontAlgn="base" hangingPunct="0">
        <a:spcBef>
          <a:spcPct val="0"/>
        </a:spcBef>
        <a:spcAft>
          <a:spcPct val="0"/>
        </a:spcAft>
        <a:defRPr sz="4400">
          <a:solidFill>
            <a:srgbClr val="FFCC00"/>
          </a:solidFill>
          <a:latin typeface="Tahoma" pitchFamily="34" charset="0"/>
          <a:cs typeface="Tahoma" pitchFamily="34" charset="0"/>
        </a:defRPr>
      </a:lvl4pPr>
      <a:lvl5pPr algn="ctr" rtl="0" eaLnBrk="0" fontAlgn="base" hangingPunct="0">
        <a:spcBef>
          <a:spcPct val="0"/>
        </a:spcBef>
        <a:spcAft>
          <a:spcPct val="0"/>
        </a:spcAft>
        <a:defRPr sz="4400">
          <a:solidFill>
            <a:srgbClr val="FFCC00"/>
          </a:solidFill>
          <a:latin typeface="Tahoma" pitchFamily="34" charset="0"/>
          <a:cs typeface="Tahoma" pitchFamily="34" charset="0"/>
        </a:defRPr>
      </a:lvl5pPr>
      <a:lvl6pPr marL="457200" algn="ctr" rtl="0" fontAlgn="base">
        <a:spcBef>
          <a:spcPct val="0"/>
        </a:spcBef>
        <a:spcAft>
          <a:spcPct val="0"/>
        </a:spcAft>
        <a:defRPr sz="4400">
          <a:solidFill>
            <a:srgbClr val="FFCC00"/>
          </a:solidFill>
          <a:latin typeface="Tahoma" pitchFamily="34" charset="0"/>
          <a:cs typeface="Tahoma" pitchFamily="34" charset="0"/>
        </a:defRPr>
      </a:lvl6pPr>
      <a:lvl7pPr marL="914400" algn="ctr" rtl="0" fontAlgn="base">
        <a:spcBef>
          <a:spcPct val="0"/>
        </a:spcBef>
        <a:spcAft>
          <a:spcPct val="0"/>
        </a:spcAft>
        <a:defRPr sz="4400">
          <a:solidFill>
            <a:srgbClr val="FFCC00"/>
          </a:solidFill>
          <a:latin typeface="Tahoma" pitchFamily="34" charset="0"/>
          <a:cs typeface="Tahoma" pitchFamily="34" charset="0"/>
        </a:defRPr>
      </a:lvl7pPr>
      <a:lvl8pPr marL="1371600" algn="ctr" rtl="0" fontAlgn="base">
        <a:spcBef>
          <a:spcPct val="0"/>
        </a:spcBef>
        <a:spcAft>
          <a:spcPct val="0"/>
        </a:spcAft>
        <a:defRPr sz="4400">
          <a:solidFill>
            <a:srgbClr val="FFCC00"/>
          </a:solidFill>
          <a:latin typeface="Tahoma" pitchFamily="34" charset="0"/>
          <a:cs typeface="Tahoma" pitchFamily="34" charset="0"/>
        </a:defRPr>
      </a:lvl8pPr>
      <a:lvl9pPr marL="1828800" algn="ctr" rtl="0" fontAlgn="base">
        <a:spcBef>
          <a:spcPct val="0"/>
        </a:spcBef>
        <a:spcAft>
          <a:spcPct val="0"/>
        </a:spcAft>
        <a:defRPr sz="4400">
          <a:solidFill>
            <a:srgbClr val="FFCC00"/>
          </a:solidFill>
          <a:latin typeface="Tahoma" pitchFamily="34" charset="0"/>
          <a:cs typeface="Tahoma"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www.stpaulsfay.org/id541.html"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liturgyandmusic.wordpress.com/"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 Id="rId5" Type="http://schemas.openxmlformats.org/officeDocument/2006/relationships/hyperlink" Target="http://www.episcopalarchives.org/SCLM/" TargetMode="External"/><Relationship Id="rId4" Type="http://schemas.openxmlformats.org/officeDocument/2006/relationships/hyperlink" Target="http://www.generalconvention.org/ccab/files/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3"/>
          <p:cNvSpPr>
            <a:spLocks noGrp="1"/>
          </p:cNvSpPr>
          <p:nvPr>
            <p:ph type="title"/>
          </p:nvPr>
        </p:nvSpPr>
        <p:spPr>
          <a:xfrm>
            <a:off x="457200" y="381000"/>
            <a:ext cx="8229600" cy="3306763"/>
          </a:xfrm>
        </p:spPr>
        <p:txBody>
          <a:bodyPr/>
          <a:lstStyle/>
          <a:p>
            <a:pPr eaLnBrk="1" hangingPunct="1"/>
            <a:r>
              <a:rPr lang="en-US" sz="4000" b="1" smtClean="0"/>
              <a:t>Responding to Resolution C056 </a:t>
            </a:r>
            <a:br>
              <a:rPr lang="en-US" sz="4000" b="1" smtClean="0"/>
            </a:br>
            <a:r>
              <a:rPr lang="en-US" sz="4000" b="1" i="1" smtClean="0">
                <a:solidFill>
                  <a:srgbClr val="FFC000"/>
                </a:solidFill>
              </a:rPr>
              <a:t>Resources for Blessing </a:t>
            </a:r>
            <a:br>
              <a:rPr lang="en-US" sz="4000" b="1" i="1" smtClean="0">
                <a:solidFill>
                  <a:srgbClr val="FFC000"/>
                </a:solidFill>
              </a:rPr>
            </a:br>
            <a:r>
              <a:rPr lang="en-US" sz="4000" b="1" i="1" smtClean="0">
                <a:solidFill>
                  <a:srgbClr val="FFC000"/>
                </a:solidFill>
              </a:rPr>
              <a:t>Same-Gender Relationships</a:t>
            </a:r>
            <a:endParaRPr lang="en-US" sz="4000" b="1" smtClean="0">
              <a:solidFill>
                <a:srgbClr val="FFC000"/>
              </a:solidFill>
            </a:endParaRPr>
          </a:p>
        </p:txBody>
      </p:sp>
      <p:pic>
        <p:nvPicPr>
          <p:cNvPr id="13315" name="Picture 4" descr="Dove Pantone 193.jpg"/>
          <p:cNvPicPr>
            <a:picLocks noChangeAspect="1"/>
          </p:cNvPicPr>
          <p:nvPr/>
        </p:nvPicPr>
        <p:blipFill>
          <a:blip r:embed="rId3" cstate="print"/>
          <a:srcRect/>
          <a:stretch>
            <a:fillRect/>
          </a:stretch>
        </p:blipFill>
        <p:spPr bwMode="auto">
          <a:xfrm>
            <a:off x="555625" y="3983038"/>
            <a:ext cx="1531938" cy="1884362"/>
          </a:xfrm>
          <a:prstGeom prst="rect">
            <a:avLst/>
          </a:prstGeom>
          <a:noFill/>
          <a:ln w="9525">
            <a:noFill/>
            <a:miter lim="800000"/>
            <a:headEnd/>
            <a:tailEnd/>
          </a:ln>
        </p:spPr>
      </p:pic>
      <p:pic>
        <p:nvPicPr>
          <p:cNvPr id="13316" name="Picture 6" descr="3 line of type .jpg"/>
          <p:cNvPicPr>
            <a:picLocks noChangeAspect="1"/>
          </p:cNvPicPr>
          <p:nvPr/>
        </p:nvPicPr>
        <p:blipFill>
          <a:blip r:embed="rId4" cstate="print"/>
          <a:srcRect/>
          <a:stretch>
            <a:fillRect/>
          </a:stretch>
        </p:blipFill>
        <p:spPr bwMode="auto">
          <a:xfrm>
            <a:off x="2460625" y="4287838"/>
            <a:ext cx="4257675" cy="1179512"/>
          </a:xfrm>
          <a:prstGeom prst="rect">
            <a:avLst/>
          </a:prstGeom>
          <a:noFill/>
          <a:ln w="9525">
            <a:noFill/>
            <a:miter lim="800000"/>
            <a:headEnd/>
            <a:tailEnd/>
          </a:ln>
        </p:spPr>
      </p:pic>
      <p:pic>
        <p:nvPicPr>
          <p:cNvPr id="13317" name="Picture 7" descr="episcshield_15_188.gif"/>
          <p:cNvPicPr>
            <a:picLocks noChangeAspect="1"/>
          </p:cNvPicPr>
          <p:nvPr/>
        </p:nvPicPr>
        <p:blipFill>
          <a:blip r:embed="rId5" cstate="print"/>
          <a:srcRect/>
          <a:stretch>
            <a:fillRect/>
          </a:stretch>
        </p:blipFill>
        <p:spPr bwMode="auto">
          <a:xfrm>
            <a:off x="7126288" y="4038600"/>
            <a:ext cx="1455737" cy="18288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rtlCol="0">
            <a:normAutofit fontScale="90000"/>
          </a:bodyPr>
          <a:lstStyle/>
          <a:p>
            <a:pPr eaLnBrk="1" fontAlgn="auto" hangingPunct="1">
              <a:spcAft>
                <a:spcPts val="0"/>
              </a:spcAft>
              <a:defRPr/>
            </a:pPr>
            <a:r>
              <a:rPr b="1" smtClean="0"/>
              <a:t>SCLM Report</a:t>
            </a:r>
            <a:endParaRPr b="1"/>
          </a:p>
        </p:txBody>
      </p:sp>
      <p:sp>
        <p:nvSpPr>
          <p:cNvPr id="5123" name="Content Placeholder 2"/>
          <p:cNvSpPr txBox="1">
            <a:spLocks/>
          </p:cNvSpPr>
          <p:nvPr/>
        </p:nvSpPr>
        <p:spPr bwMode="auto">
          <a:xfrm>
            <a:off x="457200" y="990600"/>
            <a:ext cx="8686800" cy="4876800"/>
          </a:xfrm>
          <a:prstGeom prst="rect">
            <a:avLst/>
          </a:prstGeom>
          <a:noFill/>
          <a:ln>
            <a:noFill/>
          </a:ln>
          <a:extLst>
            <a:ext uri="{909E8E84-426E-40DD-AFC4-6F175D3DCCD1}"/>
            <a:ext uri="{91240B29-F687-4F45-9708-019B960494DF}"/>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342900" indent="-342900">
              <a:spcBef>
                <a:spcPts val="0"/>
              </a:spcBef>
              <a:spcAft>
                <a:spcPts val="600"/>
              </a:spcAft>
              <a:buFont typeface="+mj-lt"/>
              <a:buAutoNum type="arabicPeriod"/>
              <a:defRPr/>
            </a:pPr>
            <a:r>
              <a:rPr lang="en-US" sz="2200" dirty="0" smtClean="0">
                <a:latin typeface="Times New Roman"/>
                <a:ea typeface="Calibri"/>
              </a:rPr>
              <a:t>Introduction </a:t>
            </a:r>
          </a:p>
          <a:p>
            <a:pPr marL="342900" indent="-342900">
              <a:spcBef>
                <a:spcPts val="0"/>
              </a:spcBef>
              <a:spcAft>
                <a:spcPts val="600"/>
              </a:spcAft>
              <a:buFont typeface="+mj-lt"/>
              <a:buAutoNum type="arabicPeriod"/>
              <a:defRPr/>
            </a:pPr>
            <a:r>
              <a:rPr lang="en-US" sz="2200" dirty="0" smtClean="0">
                <a:latin typeface="Times New Roman"/>
                <a:ea typeface="Calibri"/>
              </a:rPr>
              <a:t>Faith, Hope, and Love: </a:t>
            </a:r>
            <a:r>
              <a:rPr lang="en-US" sz="2200" i="1" dirty="0" smtClean="0">
                <a:latin typeface="Times New Roman"/>
                <a:ea typeface="Calibri"/>
              </a:rPr>
              <a:t>Theological Resources for Blessing Same-Gender Relationships</a:t>
            </a:r>
            <a:endParaRPr lang="en-US" sz="2200" dirty="0" smtClean="0">
              <a:latin typeface="Times New Roman"/>
              <a:ea typeface="Calibri"/>
            </a:endParaRPr>
          </a:p>
          <a:p>
            <a:pPr marL="342900" indent="-342900">
              <a:spcBef>
                <a:spcPts val="0"/>
              </a:spcBef>
              <a:spcAft>
                <a:spcPts val="600"/>
              </a:spcAft>
              <a:buFont typeface="+mj-lt"/>
              <a:buAutoNum type="arabicPeriod"/>
              <a:defRPr/>
            </a:pPr>
            <a:r>
              <a:rPr lang="en-US" sz="2200" dirty="0" smtClean="0">
                <a:latin typeface="Times New Roman"/>
                <a:ea typeface="Calibri"/>
              </a:rPr>
              <a:t>The Church‘s Canon Law and Laws of the States</a:t>
            </a:r>
          </a:p>
          <a:p>
            <a:pPr marL="342900" indent="-342900">
              <a:spcBef>
                <a:spcPts val="0"/>
              </a:spcBef>
              <a:spcAft>
                <a:spcPts val="600"/>
              </a:spcAft>
              <a:buFont typeface="+mj-lt"/>
              <a:buAutoNum type="arabicPeriod"/>
              <a:defRPr/>
            </a:pPr>
            <a:r>
              <a:rPr lang="en-US" sz="2200" dirty="0" smtClean="0">
                <a:latin typeface="Times New Roman"/>
                <a:ea typeface="Calibri"/>
              </a:rPr>
              <a:t>Hearing, Seeing, and Declaring New Things: </a:t>
            </a:r>
            <a:r>
              <a:rPr lang="en-US" sz="2200" i="1" dirty="0" smtClean="0">
                <a:latin typeface="Times New Roman"/>
                <a:ea typeface="Calibri"/>
              </a:rPr>
              <a:t>Preparing Same-Gender Couples for a Liturgy of Blessing </a:t>
            </a:r>
            <a:endParaRPr lang="en-US" sz="2200" dirty="0" smtClean="0">
              <a:latin typeface="Times New Roman"/>
              <a:ea typeface="Calibri"/>
            </a:endParaRPr>
          </a:p>
          <a:p>
            <a:pPr marL="342900" indent="-342900">
              <a:spcBef>
                <a:spcPts val="0"/>
              </a:spcBef>
              <a:spcAft>
                <a:spcPts val="600"/>
              </a:spcAft>
              <a:buFont typeface="+mj-lt"/>
              <a:buAutoNum type="arabicPeriod"/>
              <a:defRPr/>
            </a:pPr>
            <a:r>
              <a:rPr lang="en-US" sz="2200" dirty="0" smtClean="0">
                <a:latin typeface="Times New Roman"/>
                <a:ea typeface="Calibri"/>
              </a:rPr>
              <a:t>The Witnessing and Blessing of a Lifelong Covenant: </a:t>
            </a:r>
            <a:r>
              <a:rPr lang="en-US" sz="2200" i="1" dirty="0" smtClean="0">
                <a:latin typeface="Times New Roman"/>
                <a:ea typeface="Calibri"/>
              </a:rPr>
              <a:t>Liturgical Resources for Blessing Same-Gender Relationships</a:t>
            </a:r>
            <a:endParaRPr lang="en-US" sz="2200" dirty="0" smtClean="0">
              <a:latin typeface="Times New Roman"/>
              <a:ea typeface="Calibri"/>
            </a:endParaRPr>
          </a:p>
          <a:p>
            <a:pPr marL="342900" indent="-342900">
              <a:spcBef>
                <a:spcPts val="0"/>
              </a:spcBef>
              <a:spcAft>
                <a:spcPts val="600"/>
              </a:spcAft>
              <a:buFont typeface="+mj-lt"/>
              <a:buAutoNum type="arabicPeriod"/>
              <a:defRPr/>
            </a:pPr>
            <a:r>
              <a:rPr lang="en-US" sz="2200" dirty="0" smtClean="0">
                <a:latin typeface="Times New Roman"/>
                <a:ea typeface="Calibri"/>
              </a:rPr>
              <a:t>Discussion Guide to </a:t>
            </a:r>
            <a:r>
              <a:rPr lang="en-US" sz="2200" i="1" dirty="0" smtClean="0">
                <a:latin typeface="Times New Roman"/>
                <a:ea typeface="Calibri"/>
              </a:rPr>
              <a:t>“I Will Bless You, and You Will Be a Blessing”: Resources for Blessing Same-Gender Relationships</a:t>
            </a:r>
            <a:endParaRPr lang="en-US" sz="2200" dirty="0" smtClean="0">
              <a:latin typeface="Times New Roman"/>
              <a:ea typeface="Calibri"/>
            </a:endParaRPr>
          </a:p>
          <a:p>
            <a:pPr marL="342900" indent="-342900">
              <a:spcBef>
                <a:spcPts val="0"/>
              </a:spcBef>
              <a:spcAft>
                <a:spcPts val="0"/>
              </a:spcAft>
              <a:buFont typeface="+mj-lt"/>
              <a:buAutoNum type="arabicPeriod"/>
              <a:defRPr/>
            </a:pPr>
            <a:r>
              <a:rPr lang="en-US" sz="2200" dirty="0" smtClean="0">
                <a:latin typeface="Times New Roman"/>
                <a:ea typeface="Calibri"/>
              </a:rPr>
              <a:t>Appendices: </a:t>
            </a:r>
          </a:p>
          <a:p>
            <a:pPr marL="914400">
              <a:spcBef>
                <a:spcPts val="0"/>
              </a:spcBef>
              <a:spcAft>
                <a:spcPts val="0"/>
              </a:spcAft>
              <a:defRPr/>
            </a:pPr>
            <a:r>
              <a:rPr lang="en-US" sz="2200" dirty="0" smtClean="0">
                <a:latin typeface="Times New Roman"/>
                <a:ea typeface="Calibri"/>
              </a:rPr>
              <a:t>A Review of General Convention Legislation</a:t>
            </a:r>
          </a:p>
          <a:p>
            <a:pPr marL="914400">
              <a:lnSpc>
                <a:spcPct val="115000"/>
              </a:lnSpc>
              <a:spcBef>
                <a:spcPts val="0"/>
              </a:spcBef>
              <a:spcAft>
                <a:spcPts val="1000"/>
              </a:spcAft>
              <a:defRPr/>
            </a:pPr>
            <a:r>
              <a:rPr lang="en-US" sz="2200" dirty="0" smtClean="0">
                <a:latin typeface="Times New Roman"/>
                <a:ea typeface="Calibri"/>
                <a:cs typeface="Times New Roman"/>
              </a:rPr>
              <a:t>Glossary</a:t>
            </a:r>
            <a:endParaRPr lang="en-US" sz="2200" dirty="0" smtClean="0">
              <a:latin typeface="Calibri"/>
              <a:ea typeface="Calibri"/>
              <a:cs typeface="Times New Roman"/>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smtClean="0"/>
              <a:t>Resolution 2009-C056</a:t>
            </a:r>
          </a:p>
        </p:txBody>
      </p:sp>
      <p:sp>
        <p:nvSpPr>
          <p:cNvPr id="3" name="Content Placeholder 2"/>
          <p:cNvSpPr>
            <a:spLocks noGrp="1"/>
          </p:cNvSpPr>
          <p:nvPr>
            <p:ph idx="1"/>
          </p:nvPr>
        </p:nvSpPr>
        <p:spPr/>
        <p:txBody>
          <a:bodyPr/>
          <a:lstStyle/>
          <a:p>
            <a:r>
              <a:rPr lang="en-US" sz="2200" i="1" smtClean="0">
                <a:latin typeface="Times New Roman" pitchFamily="18" charset="0"/>
              </a:rPr>
              <a:t>Resolved,</a:t>
            </a:r>
            <a:r>
              <a:rPr lang="en-US" sz="2200" smtClean="0">
                <a:latin typeface="Times New Roman" pitchFamily="18" charset="0"/>
              </a:rPr>
              <a:t> the House of Deputies concurring, That the 76th General Convention acknowledge the changing circumstances in the United States and in other nations, as legislation authorizing or forbidding marriage, civil unions or domestic partnerships for gay and lesbian persons is passed in various civil jurisdictions that call forth a renewed pastoral response from this Church, and for an open process for the consideration of theological and liturgical resources for the blessing of same gender relationships; and be it further</a:t>
            </a:r>
          </a:p>
          <a:p>
            <a:r>
              <a:rPr lang="en-US" sz="2200" i="1" smtClean="0">
                <a:latin typeface="Times New Roman" pitchFamily="18" charset="0"/>
              </a:rPr>
              <a:t>Resolved, </a:t>
            </a:r>
            <a:r>
              <a:rPr lang="en-US" sz="2200" smtClean="0">
                <a:latin typeface="Times New Roman" pitchFamily="18" charset="0"/>
              </a:rPr>
              <a:t>That the Standing Commission on Liturgy and Music, in consultation with the House of Bishops, collect and develop theological and liturgical resources, and report to the 77th General Convention; and be it further</a:t>
            </a:r>
          </a:p>
          <a:p>
            <a:r>
              <a:rPr lang="en-US" sz="2200" i="1" smtClean="0">
                <a:latin typeface="Times New Roman" pitchFamily="18" charset="0"/>
              </a:rPr>
              <a:t> </a:t>
            </a:r>
            <a:endParaRPr lang="en-US" sz="2200" smtClean="0">
              <a:latin typeface="Times New Roman" pitchFamily="18"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22" presetClass="entr" presetSubtype="1" fill="hold" nodeType="afterEffect">
                                  <p:stCondLst>
                                    <p:cond delay="100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lstStyle/>
          <a:p>
            <a:r>
              <a:rPr lang="en-US" sz="2200" i="1" smtClean="0">
                <a:latin typeface="Times New Roman" pitchFamily="18" charset="0"/>
              </a:rPr>
              <a:t>Resolved, </a:t>
            </a:r>
            <a:r>
              <a:rPr lang="en-US" sz="2200" smtClean="0">
                <a:latin typeface="Times New Roman" pitchFamily="18" charset="0"/>
              </a:rPr>
              <a:t>That the Standing Commission on Liturgy and Music, in consultation with the House of Bishops, devise an open process for the conduct of its work inviting participation from provinces, dioceses, congregations, and individuals who are engaged in such theological work, and inviting theological reflection from throughout the Anglican Communion; and be it further</a:t>
            </a:r>
          </a:p>
          <a:p>
            <a:r>
              <a:rPr lang="en-US" sz="2200" i="1" smtClean="0">
                <a:latin typeface="Times New Roman" pitchFamily="18" charset="0"/>
              </a:rPr>
              <a:t>Resolved, </a:t>
            </a:r>
            <a:r>
              <a:rPr lang="en-US" sz="2200" smtClean="0">
                <a:latin typeface="Times New Roman" pitchFamily="18" charset="0"/>
              </a:rPr>
              <a:t>That bishops, particularly those in dioceses within civil jurisdictions where same-gender marriage, civil unions, or domestic partnerships are legal, may provide generous pastoral response to meet the needs of members of this Church; and be it further</a:t>
            </a:r>
          </a:p>
          <a:p>
            <a:r>
              <a:rPr lang="en-US" sz="2200" i="1" smtClean="0">
                <a:latin typeface="Times New Roman" pitchFamily="18" charset="0"/>
              </a:rPr>
              <a:t>Resolved, </a:t>
            </a:r>
            <a:r>
              <a:rPr lang="en-US" sz="2200" smtClean="0">
                <a:latin typeface="Times New Roman" pitchFamily="18" charset="0"/>
              </a:rPr>
              <a:t>That this Convention honor the theological diversity of this Church in regard to matters of human sexuality; and be it further</a:t>
            </a:r>
          </a:p>
          <a:p>
            <a:r>
              <a:rPr lang="en-US" sz="2200" i="1" smtClean="0">
                <a:latin typeface="Times New Roman" pitchFamily="18" charset="0"/>
              </a:rPr>
              <a:t>Resolved, </a:t>
            </a:r>
            <a:r>
              <a:rPr lang="en-US" sz="2200" smtClean="0">
                <a:latin typeface="Times New Roman" pitchFamily="18" charset="0"/>
              </a:rPr>
              <a:t>That the members of this Church be encouraged to engage in this effort.</a:t>
            </a:r>
          </a:p>
          <a:p>
            <a:pPr>
              <a:buFont typeface="Arial" charset="0"/>
              <a:buNone/>
            </a:pPr>
            <a:endParaRPr lang="en-US" smtClean="0"/>
          </a:p>
        </p:txBody>
      </p:sp>
      <p:sp>
        <p:nvSpPr>
          <p:cNvPr id="16387" name="Title 3"/>
          <p:cNvSpPr>
            <a:spLocks noGrp="1"/>
          </p:cNvSpPr>
          <p:nvPr>
            <p:ph type="title"/>
          </p:nvPr>
        </p:nvSpPr>
        <p:spPr/>
        <p:txBody>
          <a:bodyPr/>
          <a:lstStyle/>
          <a:p>
            <a:endParaRPr smtClean="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1000"/>
                                        <p:tgtEl>
                                          <p:spTgt spid="3">
                                            <p:txEl>
                                              <p:pRg st="0" end="0"/>
                                            </p:txEl>
                                          </p:spTgt>
                                        </p:tgtEl>
                                      </p:cBhvr>
                                    </p:animEffect>
                                  </p:childTnLst>
                                </p:cTn>
                              </p:par>
                            </p:childTnLst>
                          </p:cTn>
                        </p:par>
                        <p:par>
                          <p:cTn id="8" fill="hold">
                            <p:stCondLst>
                              <p:cond delay="1000"/>
                            </p:stCondLst>
                            <p:childTnLst>
                              <p:par>
                                <p:cTn id="9" presetID="22" presetClass="entr" presetSubtype="1" fill="hold" nodeType="afterEffect">
                                  <p:stCondLst>
                                    <p:cond delay="10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up)">
                                      <p:cBhvr>
                                        <p:cTn id="11" dur="1000"/>
                                        <p:tgtEl>
                                          <p:spTgt spid="3">
                                            <p:txEl>
                                              <p:pRg st="1" end="1"/>
                                            </p:txEl>
                                          </p:spTgt>
                                        </p:tgtEl>
                                      </p:cBhvr>
                                    </p:animEffect>
                                  </p:childTnLst>
                                </p:cTn>
                              </p:par>
                            </p:childTnLst>
                          </p:cTn>
                        </p:par>
                        <p:par>
                          <p:cTn id="12" fill="hold">
                            <p:stCondLst>
                              <p:cond delay="3000"/>
                            </p:stCondLst>
                            <p:childTnLst>
                              <p:par>
                                <p:cTn id="13" presetID="22" presetClass="entr" presetSubtype="1" fill="hold" nodeType="afterEffect">
                                  <p:stCondLst>
                                    <p:cond delay="10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1000"/>
                                        <p:tgtEl>
                                          <p:spTgt spid="3">
                                            <p:txEl>
                                              <p:pRg st="2" end="2"/>
                                            </p:txEl>
                                          </p:spTgt>
                                        </p:tgtEl>
                                      </p:cBhvr>
                                    </p:animEffect>
                                  </p:childTnLst>
                                </p:cTn>
                              </p:par>
                            </p:childTnLst>
                          </p:cTn>
                        </p:par>
                        <p:par>
                          <p:cTn id="16" fill="hold">
                            <p:stCondLst>
                              <p:cond delay="5000"/>
                            </p:stCondLst>
                            <p:childTnLst>
                              <p:par>
                                <p:cTn id="17" presetID="22" presetClass="entr" presetSubtype="1" fill="hold" nodeType="afterEffect">
                                  <p:stCondLst>
                                    <p:cond delay="50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up)">
                                      <p:cBhvr>
                                        <p:cTn id="1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a:solidFill>
            <a:srgbClr val="CC99FF"/>
          </a:solidFill>
        </p:spPr>
        <p:txBody>
          <a:bodyPr rtlCol="0">
            <a:normAutofit fontScale="90000"/>
          </a:bodyPr>
          <a:lstStyle/>
          <a:p>
            <a:pPr eaLnBrk="1" fontAlgn="auto" hangingPunct="1">
              <a:spcAft>
                <a:spcPts val="0"/>
              </a:spcAft>
              <a:defRPr/>
            </a:pPr>
            <a:r>
              <a:rPr b="1" smtClean="0">
                <a:solidFill>
                  <a:schemeClr val="tx1"/>
                </a:solidFill>
              </a:rPr>
              <a:t>Resolution 2009 - C056</a:t>
            </a:r>
            <a:endParaRPr b="1">
              <a:solidFill>
                <a:schemeClr val="tx1"/>
              </a:solidFill>
            </a:endParaRPr>
          </a:p>
        </p:txBody>
      </p:sp>
      <p:sp>
        <p:nvSpPr>
          <p:cNvPr id="5123" name="Content Placeholder 2"/>
          <p:cNvSpPr txBox="1">
            <a:spLocks/>
          </p:cNvSpPr>
          <p:nvPr/>
        </p:nvSpPr>
        <p:spPr bwMode="auto">
          <a:xfrm>
            <a:off x="457200" y="1524000"/>
            <a:ext cx="8686800" cy="4343400"/>
          </a:xfrm>
          <a:prstGeom prst="rect">
            <a:avLst/>
          </a:prstGeom>
          <a:noFill/>
          <a:ln w="9525">
            <a:noFill/>
            <a:miter lim="800000"/>
            <a:headEnd/>
            <a:tailEnd/>
          </a:ln>
        </p:spPr>
        <p:txBody>
          <a:bodyPr/>
          <a:lstStyle/>
          <a:p>
            <a:pPr>
              <a:spcAft>
                <a:spcPts val="1200"/>
              </a:spcAft>
            </a:pPr>
            <a:r>
              <a:rPr lang="en-US" sz="4000">
                <a:latin typeface="Calibri" pitchFamily="34" charset="0"/>
              </a:rPr>
              <a:t>Action Items the resolution calls for?</a:t>
            </a:r>
          </a:p>
          <a:p>
            <a:pPr lvl="2">
              <a:buFont typeface="Wingdings" pitchFamily="2" charset="2"/>
              <a:buChar char="v"/>
            </a:pPr>
            <a:r>
              <a:rPr lang="en-US" sz="4000">
                <a:latin typeface="Calibri" pitchFamily="34" charset="0"/>
              </a:rPr>
              <a:t>  Collect and develop theological 	&amp; liturgical resources</a:t>
            </a:r>
          </a:p>
          <a:p>
            <a:pPr lvl="2">
              <a:buFont typeface="Wingdings" pitchFamily="2" charset="2"/>
              <a:buChar char="v"/>
            </a:pPr>
            <a:r>
              <a:rPr lang="en-US" sz="4000">
                <a:latin typeface="Calibri" pitchFamily="34" charset="0"/>
              </a:rPr>
              <a:t>  Consult HOB</a:t>
            </a:r>
          </a:p>
          <a:p>
            <a:pPr lvl="2">
              <a:buFont typeface="Wingdings" pitchFamily="2" charset="2"/>
              <a:buChar char="v"/>
            </a:pPr>
            <a:r>
              <a:rPr lang="en-US" sz="4000">
                <a:latin typeface="Calibri" pitchFamily="34" charset="0"/>
              </a:rPr>
              <a:t>  Devise open process</a:t>
            </a:r>
          </a:p>
          <a:p>
            <a:pPr lvl="2">
              <a:buFont typeface="Wingdings" pitchFamily="2" charset="2"/>
              <a:buChar char="v"/>
            </a:pPr>
            <a:r>
              <a:rPr lang="en-US" sz="4000">
                <a:latin typeface="Calibri" pitchFamily="34" charset="0"/>
              </a:rPr>
              <a:t>  Invite participation</a:t>
            </a:r>
          </a:p>
          <a:p>
            <a:endParaRPr lang="en-US" sz="4000">
              <a:latin typeface="Calibri"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3">
                                            <p:txEl>
                                              <p:pRg st="1" end="1"/>
                                            </p:txEl>
                                          </p:spTgt>
                                        </p:tgtEl>
                                        <p:attrNameLst>
                                          <p:attrName>style.visibility</p:attrName>
                                        </p:attrNameLst>
                                      </p:cBhvr>
                                      <p:to>
                                        <p:strVal val="visible"/>
                                      </p:to>
                                    </p:set>
                                    <p:anim calcmode="lin" valueType="num">
                                      <p:cBhvr additive="base">
                                        <p:cTn id="7"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123">
                                            <p:txEl>
                                              <p:pRg st="2" end="2"/>
                                            </p:txEl>
                                          </p:spTgt>
                                        </p:tgtEl>
                                        <p:attrNameLst>
                                          <p:attrName>style.visibility</p:attrName>
                                        </p:attrNameLst>
                                      </p:cBhvr>
                                      <p:to>
                                        <p:strVal val="visible"/>
                                      </p:to>
                                    </p:set>
                                    <p:anim calcmode="lin" valueType="num">
                                      <p:cBhvr additive="base">
                                        <p:cTn id="13"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anim calcmode="lin" valueType="num">
                                      <p:cBhvr additive="base">
                                        <p:cTn id="19" dur="500" fill="hold"/>
                                        <p:tgtEl>
                                          <p:spTgt spid="512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123">
                                            <p:txEl>
                                              <p:pRg st="4" end="4"/>
                                            </p:txEl>
                                          </p:spTgt>
                                        </p:tgtEl>
                                        <p:attrNameLst>
                                          <p:attrName>style.visibility</p:attrName>
                                        </p:attrNameLst>
                                      </p:cBhvr>
                                      <p:to>
                                        <p:strVal val="visible"/>
                                      </p:to>
                                    </p:set>
                                    <p:anim calcmode="lin" valueType="num">
                                      <p:cBhvr additive="base">
                                        <p:cTn id="25" dur="500" fill="hold"/>
                                        <p:tgtEl>
                                          <p:spTgt spid="512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74638"/>
            <a:ext cx="8229600" cy="944562"/>
          </a:xfrm>
          <a:solidFill>
            <a:srgbClr val="CC99FF"/>
          </a:solidFill>
        </p:spPr>
        <p:txBody>
          <a:bodyPr/>
          <a:lstStyle/>
          <a:p>
            <a:pPr eaLnBrk="1" hangingPunct="1"/>
            <a:r>
              <a:rPr b="1" smtClean="0">
                <a:solidFill>
                  <a:schemeClr val="tx1"/>
                </a:solidFill>
              </a:rPr>
              <a:t>How did the SCLM Respond?</a:t>
            </a:r>
            <a:endParaRPr sz="4000" b="1" smtClean="0">
              <a:solidFill>
                <a:schemeClr val="tx1"/>
              </a:solidFill>
            </a:endParaRPr>
          </a:p>
        </p:txBody>
      </p:sp>
      <p:sp>
        <p:nvSpPr>
          <p:cNvPr id="16387" name="Content Placeholder 2"/>
          <p:cNvSpPr>
            <a:spLocks noGrp="1"/>
          </p:cNvSpPr>
          <p:nvPr>
            <p:ph idx="1"/>
          </p:nvPr>
        </p:nvSpPr>
        <p:spPr>
          <a:xfrm>
            <a:off x="1371600" y="1447800"/>
            <a:ext cx="7315200" cy="4449763"/>
          </a:xfrm>
        </p:spPr>
        <p:txBody>
          <a:bodyPr/>
          <a:lstStyle/>
          <a:p>
            <a:pPr eaLnBrk="1" hangingPunct="1">
              <a:buFont typeface="Arial" charset="0"/>
              <a:buNone/>
            </a:pPr>
            <a:r>
              <a:rPr lang="en-US" sz="2400" b="1" u="sng" smtClean="0"/>
              <a:t>An Open Process</a:t>
            </a:r>
          </a:p>
          <a:p>
            <a:pPr eaLnBrk="1" hangingPunct="1">
              <a:spcAft>
                <a:spcPts val="600"/>
              </a:spcAft>
            </a:pPr>
            <a:r>
              <a:rPr lang="en-US" sz="2400" smtClean="0"/>
              <a:t>Early 2010 – </a:t>
            </a:r>
            <a:r>
              <a:rPr lang="en-US" sz="2400" b="1" smtClean="0">
                <a:solidFill>
                  <a:srgbClr val="FFFF00"/>
                </a:solidFill>
              </a:rPr>
              <a:t>Created 4 Task Groups </a:t>
            </a:r>
            <a:r>
              <a:rPr lang="en-US" sz="2400" smtClean="0"/>
              <a:t>Liturgical, Theological, Pastoral &amp; Teaching, and Civil/Canon Law. Secured funding for the work.</a:t>
            </a:r>
          </a:p>
          <a:p>
            <a:pPr eaLnBrk="1" hangingPunct="1">
              <a:spcAft>
                <a:spcPts val="600"/>
              </a:spcAft>
            </a:pPr>
            <a:r>
              <a:rPr lang="en-US" sz="2400" smtClean="0"/>
              <a:t>July 2010 - The </a:t>
            </a:r>
            <a:r>
              <a:rPr lang="en-US" sz="2400" b="1" smtClean="0">
                <a:solidFill>
                  <a:srgbClr val="FFFF00"/>
                </a:solidFill>
              </a:rPr>
              <a:t>SCLM and Task Groups met </a:t>
            </a:r>
            <a:r>
              <a:rPr lang="en-US" sz="2400" smtClean="0"/>
              <a:t>and 4 more times over the next 14 months.</a:t>
            </a:r>
          </a:p>
          <a:p>
            <a:pPr eaLnBrk="1" hangingPunct="1">
              <a:spcAft>
                <a:spcPts val="600"/>
              </a:spcAft>
            </a:pPr>
            <a:r>
              <a:rPr lang="en-US" sz="2400" i="1" smtClean="0"/>
              <a:t>Sept</a:t>
            </a:r>
            <a:r>
              <a:rPr lang="en-US" sz="2400" smtClean="0"/>
              <a:t>ember 2010 - </a:t>
            </a:r>
            <a:r>
              <a:rPr lang="en-US" sz="2400" b="1" i="1" smtClean="0">
                <a:solidFill>
                  <a:srgbClr val="FFFF00"/>
                </a:solidFill>
              </a:rPr>
              <a:t>Consultation with the House of Bishops. </a:t>
            </a:r>
            <a:endParaRPr lang="en-US" sz="2400" b="1" smtClean="0">
              <a:solidFill>
                <a:srgbClr val="FFFF00"/>
              </a:solidFill>
            </a:endParaRPr>
          </a:p>
          <a:p>
            <a:pPr eaLnBrk="1" hangingPunct="1">
              <a:spcAft>
                <a:spcPts val="600"/>
              </a:spcAft>
            </a:pPr>
            <a:r>
              <a:rPr lang="en-US" sz="2400" smtClean="0"/>
              <a:t>October 2010 - </a:t>
            </a:r>
            <a:r>
              <a:rPr lang="en-US" sz="2400" b="1" i="1" smtClean="0">
                <a:solidFill>
                  <a:srgbClr val="FFFF00"/>
                </a:solidFill>
              </a:rPr>
              <a:t>Province I Hearing. </a:t>
            </a:r>
            <a:endParaRPr lang="en-US" sz="2400" smtClean="0">
              <a:solidFill>
                <a:srgbClr val="FFFF00"/>
              </a:solidFill>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6387">
                                            <p:txEl>
                                              <p:pRg st="1" end="1"/>
                                            </p:txEl>
                                          </p:spTgt>
                                        </p:tgtEl>
                                        <p:attrNameLst>
                                          <p:attrName>style.visibility</p:attrName>
                                        </p:attrNameLst>
                                      </p:cBhvr>
                                      <p:to>
                                        <p:strVal val="visible"/>
                                      </p:to>
                                    </p:set>
                                    <p:animEffect transition="in" filter="wipe(up)">
                                      <p:cBhvr>
                                        <p:cTn id="7" dur="1000"/>
                                        <p:tgtEl>
                                          <p:spTgt spid="16387">
                                            <p:txEl>
                                              <p:pRg st="1" end="1"/>
                                            </p:txEl>
                                          </p:spTgt>
                                        </p:tgtEl>
                                      </p:cBhvr>
                                    </p:animEffect>
                                  </p:childTnLst>
                                </p:cTn>
                              </p:par>
                            </p:childTnLst>
                          </p:cTn>
                        </p:par>
                        <p:par>
                          <p:cTn id="8" fill="hold">
                            <p:stCondLst>
                              <p:cond delay="1000"/>
                            </p:stCondLst>
                            <p:childTnLst>
                              <p:par>
                                <p:cTn id="9" presetID="22" presetClass="entr" presetSubtype="1" fill="hold" nodeType="afterEffect">
                                  <p:stCondLst>
                                    <p:cond delay="1000"/>
                                  </p:stCondLst>
                                  <p:childTnLst>
                                    <p:set>
                                      <p:cBhvr>
                                        <p:cTn id="10" dur="1" fill="hold">
                                          <p:stCondLst>
                                            <p:cond delay="0"/>
                                          </p:stCondLst>
                                        </p:cTn>
                                        <p:tgtEl>
                                          <p:spTgt spid="16387">
                                            <p:txEl>
                                              <p:pRg st="2" end="2"/>
                                            </p:txEl>
                                          </p:spTgt>
                                        </p:tgtEl>
                                        <p:attrNameLst>
                                          <p:attrName>style.visibility</p:attrName>
                                        </p:attrNameLst>
                                      </p:cBhvr>
                                      <p:to>
                                        <p:strVal val="visible"/>
                                      </p:to>
                                    </p:set>
                                    <p:animEffect transition="in" filter="wipe(up)">
                                      <p:cBhvr>
                                        <p:cTn id="11" dur="1000"/>
                                        <p:tgtEl>
                                          <p:spTgt spid="16387">
                                            <p:txEl>
                                              <p:pRg st="2" end="2"/>
                                            </p:txEl>
                                          </p:spTgt>
                                        </p:tgtEl>
                                      </p:cBhvr>
                                    </p:animEffect>
                                  </p:childTnLst>
                                </p:cTn>
                              </p:par>
                            </p:childTnLst>
                          </p:cTn>
                        </p:par>
                        <p:par>
                          <p:cTn id="12" fill="hold">
                            <p:stCondLst>
                              <p:cond delay="3000"/>
                            </p:stCondLst>
                            <p:childTnLst>
                              <p:par>
                                <p:cTn id="13" presetID="22" presetClass="entr" presetSubtype="1" fill="hold" nodeType="afterEffect">
                                  <p:stCondLst>
                                    <p:cond delay="1000"/>
                                  </p:stCondLst>
                                  <p:childTnLst>
                                    <p:set>
                                      <p:cBhvr>
                                        <p:cTn id="14" dur="1" fill="hold">
                                          <p:stCondLst>
                                            <p:cond delay="0"/>
                                          </p:stCondLst>
                                        </p:cTn>
                                        <p:tgtEl>
                                          <p:spTgt spid="16387">
                                            <p:txEl>
                                              <p:pRg st="3" end="3"/>
                                            </p:txEl>
                                          </p:spTgt>
                                        </p:tgtEl>
                                        <p:attrNameLst>
                                          <p:attrName>style.visibility</p:attrName>
                                        </p:attrNameLst>
                                      </p:cBhvr>
                                      <p:to>
                                        <p:strVal val="visible"/>
                                      </p:to>
                                    </p:set>
                                    <p:animEffect transition="in" filter="wipe(up)">
                                      <p:cBhvr>
                                        <p:cTn id="15" dur="1000"/>
                                        <p:tgtEl>
                                          <p:spTgt spid="16387">
                                            <p:txEl>
                                              <p:pRg st="3" end="3"/>
                                            </p:txEl>
                                          </p:spTgt>
                                        </p:tgtEl>
                                      </p:cBhvr>
                                    </p:animEffect>
                                  </p:childTnLst>
                                </p:cTn>
                              </p:par>
                            </p:childTnLst>
                          </p:cTn>
                        </p:par>
                        <p:par>
                          <p:cTn id="16" fill="hold">
                            <p:stCondLst>
                              <p:cond delay="5000"/>
                            </p:stCondLst>
                            <p:childTnLst>
                              <p:par>
                                <p:cTn id="17" presetID="22" presetClass="entr" presetSubtype="1" fill="hold" nodeType="afterEffect">
                                  <p:stCondLst>
                                    <p:cond delay="1000"/>
                                  </p:stCondLst>
                                  <p:childTnLst>
                                    <p:set>
                                      <p:cBhvr>
                                        <p:cTn id="18" dur="1" fill="hold">
                                          <p:stCondLst>
                                            <p:cond delay="0"/>
                                          </p:stCondLst>
                                        </p:cTn>
                                        <p:tgtEl>
                                          <p:spTgt spid="16387">
                                            <p:txEl>
                                              <p:pRg st="4" end="4"/>
                                            </p:txEl>
                                          </p:spTgt>
                                        </p:tgtEl>
                                        <p:attrNameLst>
                                          <p:attrName>style.visibility</p:attrName>
                                        </p:attrNameLst>
                                      </p:cBhvr>
                                      <p:to>
                                        <p:strVal val="visible"/>
                                      </p:to>
                                    </p:set>
                                    <p:animEffect transition="in" filter="wipe(up)">
                                      <p:cBhvr>
                                        <p:cTn id="19" dur="1000"/>
                                        <p:tgtEl>
                                          <p:spTgt spid="163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457200"/>
            <a:ext cx="7620000" cy="5334000"/>
          </a:xfrm>
        </p:spPr>
        <p:txBody>
          <a:bodyPr rtlCol="0">
            <a:normAutofit fontScale="25000" lnSpcReduction="20000"/>
          </a:bodyPr>
          <a:lstStyle/>
          <a:p>
            <a:pPr eaLnBrk="1" fontAlgn="auto" hangingPunct="1">
              <a:spcAft>
                <a:spcPts val="600"/>
              </a:spcAft>
              <a:buFont typeface="Arial" pitchFamily="34" charset="0"/>
              <a:buChar char="•"/>
              <a:defRPr/>
            </a:pPr>
            <a:endParaRPr lang="en-US" dirty="0"/>
          </a:p>
          <a:p>
            <a:pPr eaLnBrk="1" fontAlgn="auto" hangingPunct="1">
              <a:lnSpc>
                <a:spcPct val="120000"/>
              </a:lnSpc>
              <a:spcAft>
                <a:spcPts val="600"/>
              </a:spcAft>
              <a:buFont typeface="Arial" pitchFamily="34" charset="0"/>
              <a:buChar char="•"/>
              <a:defRPr/>
            </a:pPr>
            <a:r>
              <a:rPr lang="en-US" sz="9600" dirty="0"/>
              <a:t>October 2010-January 2011 </a:t>
            </a:r>
            <a:r>
              <a:rPr lang="en-US" sz="9600" i="1" dirty="0"/>
              <a:t>- </a:t>
            </a:r>
            <a:r>
              <a:rPr lang="en-US" sz="9600" b="1" i="1" dirty="0">
                <a:solidFill>
                  <a:srgbClr val="FFFF00"/>
                </a:solidFill>
              </a:rPr>
              <a:t>Churchwide </a:t>
            </a:r>
            <a:r>
              <a:rPr lang="en-US" sz="9600" b="1" i="1" dirty="0" smtClean="0">
                <a:solidFill>
                  <a:srgbClr val="FFFF00"/>
                </a:solidFill>
              </a:rPr>
              <a:t>Web-based Survey </a:t>
            </a:r>
            <a:r>
              <a:rPr lang="en-US" sz="9600" b="1" i="1" dirty="0">
                <a:solidFill>
                  <a:srgbClr val="FFFF00"/>
                </a:solidFill>
              </a:rPr>
              <a:t>Regarding Pastoral Counseling and Teaching Materials.</a:t>
            </a:r>
            <a:r>
              <a:rPr lang="en-US" sz="9600" i="1" dirty="0"/>
              <a:t>  </a:t>
            </a:r>
            <a:endParaRPr lang="en-US" sz="9600" i="1" dirty="0" smtClean="0"/>
          </a:p>
          <a:p>
            <a:pPr algn="r" eaLnBrk="1" fontAlgn="auto" hangingPunct="1">
              <a:spcAft>
                <a:spcPts val="600"/>
              </a:spcAft>
              <a:buFont typeface="Arial" charset="0"/>
              <a:buNone/>
              <a:defRPr/>
            </a:pPr>
            <a:r>
              <a:rPr lang="en-US" sz="9600" dirty="0" smtClean="0">
                <a:solidFill>
                  <a:srgbClr val="FFFF00"/>
                </a:solidFill>
              </a:rPr>
              <a:t>1,131 responses, 111 dioceses, all 9 </a:t>
            </a:r>
            <a:r>
              <a:rPr lang="en-US" sz="9600" dirty="0">
                <a:solidFill>
                  <a:srgbClr val="FFFF00"/>
                </a:solidFill>
              </a:rPr>
              <a:t>Provinces</a:t>
            </a:r>
            <a:r>
              <a:rPr lang="en-US" sz="9600" dirty="0"/>
              <a:t>. </a:t>
            </a:r>
            <a:endParaRPr lang="en-US" sz="9600" dirty="0" smtClean="0"/>
          </a:p>
          <a:p>
            <a:pPr eaLnBrk="1" fontAlgn="auto" hangingPunct="1">
              <a:spcAft>
                <a:spcPts val="600"/>
              </a:spcAft>
              <a:buFont typeface="Arial" pitchFamily="34" charset="0"/>
              <a:buChar char="•"/>
              <a:defRPr/>
            </a:pPr>
            <a:r>
              <a:rPr lang="en-US" sz="9600" dirty="0" smtClean="0"/>
              <a:t>March </a:t>
            </a:r>
            <a:r>
              <a:rPr lang="en-US" sz="9600" dirty="0"/>
              <a:t>2011 - </a:t>
            </a:r>
            <a:r>
              <a:rPr lang="en-US" sz="9600" b="1" i="1" dirty="0">
                <a:solidFill>
                  <a:srgbClr val="FFFF00"/>
                </a:solidFill>
              </a:rPr>
              <a:t>Churchwide Consultation</a:t>
            </a:r>
            <a:r>
              <a:rPr lang="en-US" sz="9600" b="1" i="1" dirty="0" smtClean="0">
                <a:solidFill>
                  <a:srgbClr val="FFFF00"/>
                </a:solidFill>
              </a:rPr>
              <a:t>.</a:t>
            </a:r>
            <a:r>
              <a:rPr lang="en-US" sz="9600" dirty="0" smtClean="0"/>
              <a:t>  </a:t>
            </a:r>
          </a:p>
          <a:p>
            <a:pPr algn="r" eaLnBrk="1" fontAlgn="auto" hangingPunct="1">
              <a:spcAft>
                <a:spcPts val="600"/>
              </a:spcAft>
              <a:buFont typeface="Arial" charset="0"/>
              <a:buNone/>
              <a:defRPr/>
            </a:pPr>
            <a:r>
              <a:rPr lang="en-US" sz="9600" dirty="0" smtClean="0">
                <a:solidFill>
                  <a:srgbClr val="FFFF00"/>
                </a:solidFill>
              </a:rPr>
              <a:t>195 </a:t>
            </a:r>
            <a:r>
              <a:rPr lang="en-US" sz="9600" dirty="0">
                <a:solidFill>
                  <a:srgbClr val="FFFF00"/>
                </a:solidFill>
              </a:rPr>
              <a:t>Deputies </a:t>
            </a:r>
            <a:r>
              <a:rPr lang="en-US" sz="9600" dirty="0" smtClean="0">
                <a:solidFill>
                  <a:srgbClr val="FFFF00"/>
                </a:solidFill>
              </a:rPr>
              <a:t>(lay &amp; ordained) from </a:t>
            </a:r>
            <a:r>
              <a:rPr lang="en-US" sz="9600" dirty="0">
                <a:solidFill>
                  <a:srgbClr val="FFFF00"/>
                </a:solidFill>
              </a:rPr>
              <a:t>98 </a:t>
            </a:r>
            <a:r>
              <a:rPr lang="en-US" sz="9600" dirty="0" smtClean="0">
                <a:solidFill>
                  <a:srgbClr val="FFFF00"/>
                </a:solidFill>
              </a:rPr>
              <a:t>dioceses</a:t>
            </a:r>
            <a:endParaRPr lang="en-US" sz="9600" dirty="0">
              <a:solidFill>
                <a:srgbClr val="FFFF00"/>
              </a:solidFill>
            </a:endParaRPr>
          </a:p>
          <a:p>
            <a:pPr eaLnBrk="1" fontAlgn="auto" hangingPunct="1">
              <a:spcAft>
                <a:spcPts val="1200"/>
              </a:spcAft>
              <a:buFont typeface="Arial" pitchFamily="34" charset="0"/>
              <a:buChar char="•"/>
              <a:defRPr/>
            </a:pPr>
            <a:r>
              <a:rPr lang="en-US" sz="9600" dirty="0"/>
              <a:t>July 2011 - </a:t>
            </a:r>
            <a:r>
              <a:rPr lang="en-US" sz="9600" b="1" i="1" dirty="0"/>
              <a:t>Review of Draft Resources</a:t>
            </a:r>
            <a:r>
              <a:rPr lang="en-US" sz="9600" i="1" dirty="0"/>
              <a:t>.</a:t>
            </a:r>
            <a:r>
              <a:rPr lang="en-US" sz="9600" dirty="0"/>
              <a:t> </a:t>
            </a:r>
            <a:endParaRPr lang="en-US" sz="9600" dirty="0" smtClean="0"/>
          </a:p>
          <a:p>
            <a:pPr algn="r" eaLnBrk="1" fontAlgn="auto" hangingPunct="1">
              <a:spcAft>
                <a:spcPts val="1200"/>
              </a:spcAft>
              <a:buFont typeface="Arial" charset="0"/>
              <a:buNone/>
              <a:defRPr/>
            </a:pPr>
            <a:r>
              <a:rPr lang="en-US" sz="9600" dirty="0" smtClean="0">
                <a:solidFill>
                  <a:srgbClr val="FFFF00"/>
                </a:solidFill>
              </a:rPr>
              <a:t>133 reviewers, </a:t>
            </a:r>
            <a:r>
              <a:rPr lang="en-US" sz="9600" dirty="0">
                <a:solidFill>
                  <a:srgbClr val="FFFF00"/>
                </a:solidFill>
              </a:rPr>
              <a:t>lay and ordained, </a:t>
            </a:r>
            <a:r>
              <a:rPr lang="en-US" sz="9600" dirty="0" smtClean="0">
                <a:solidFill>
                  <a:srgbClr val="FFFF00"/>
                </a:solidFill>
              </a:rPr>
              <a:t>from all 9 provinces.</a:t>
            </a:r>
          </a:p>
          <a:p>
            <a:pPr eaLnBrk="1" fontAlgn="auto" hangingPunct="1">
              <a:spcAft>
                <a:spcPts val="1200"/>
              </a:spcAft>
              <a:buFont typeface="Arial" pitchFamily="34" charset="0"/>
              <a:buChar char="•"/>
              <a:defRPr/>
            </a:pPr>
            <a:r>
              <a:rPr lang="en-US" sz="9600" dirty="0" smtClean="0"/>
              <a:t>September 2011 – </a:t>
            </a:r>
            <a:r>
              <a:rPr lang="en-US" sz="9600" b="1" dirty="0" smtClean="0"/>
              <a:t>House of Bishops review final drafts</a:t>
            </a:r>
            <a:r>
              <a:rPr lang="en-US" sz="9600" dirty="0" smtClean="0"/>
              <a:t>.</a:t>
            </a:r>
          </a:p>
          <a:p>
            <a:pPr eaLnBrk="1" fontAlgn="auto" hangingPunct="1">
              <a:spcAft>
                <a:spcPts val="1200"/>
              </a:spcAft>
              <a:buFont typeface="Arial" pitchFamily="34" charset="0"/>
              <a:buChar char="•"/>
              <a:defRPr/>
            </a:pPr>
            <a:r>
              <a:rPr lang="en-US" sz="9600" b="1" dirty="0" smtClean="0"/>
              <a:t>Informal networks </a:t>
            </a:r>
            <a:r>
              <a:rPr lang="en-US" sz="9600" dirty="0" smtClean="0"/>
              <a:t>of Bishops and Task Group members in and across various dioceses.</a:t>
            </a:r>
            <a:endParaRPr lang="en-US" sz="96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up)">
                                      <p:cBhvr>
                                        <p:cTn id="7" dur="1000"/>
                                        <p:tgtEl>
                                          <p:spTgt spid="3">
                                            <p:txEl>
                                              <p:pRg st="1" end="1"/>
                                            </p:txEl>
                                          </p:spTgt>
                                        </p:tgtEl>
                                      </p:cBhvr>
                                    </p:animEffect>
                                  </p:childTnLst>
                                </p:cTn>
                              </p:par>
                            </p:childTnLst>
                          </p:cTn>
                        </p:par>
                        <p:par>
                          <p:cTn id="8" fill="hold">
                            <p:stCondLst>
                              <p:cond delay="1000"/>
                            </p:stCondLst>
                            <p:childTnLst>
                              <p:par>
                                <p:cTn id="9" presetID="22" presetClass="entr" presetSubtype="1"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up)">
                                      <p:cBhvr>
                                        <p:cTn id="11" dur="1000"/>
                                        <p:tgtEl>
                                          <p:spTgt spid="3">
                                            <p:txEl>
                                              <p:pRg st="2" end="2"/>
                                            </p:txEl>
                                          </p:spTgt>
                                        </p:tgtEl>
                                      </p:cBhvr>
                                    </p:animEffect>
                                  </p:childTnLst>
                                </p:cTn>
                              </p:par>
                            </p:childTnLst>
                          </p:cTn>
                        </p:par>
                        <p:par>
                          <p:cTn id="12" fill="hold">
                            <p:stCondLst>
                              <p:cond delay="3500"/>
                            </p:stCondLst>
                            <p:childTnLst>
                              <p:par>
                                <p:cTn id="13" presetID="22" presetClass="entr" presetSubtype="1" fill="hold" nodeType="afterEffect">
                                  <p:stCondLst>
                                    <p:cond delay="100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up)">
                                      <p:cBhvr>
                                        <p:cTn id="15" dur="1000"/>
                                        <p:tgtEl>
                                          <p:spTgt spid="3">
                                            <p:txEl>
                                              <p:pRg st="3" end="3"/>
                                            </p:txEl>
                                          </p:spTgt>
                                        </p:tgtEl>
                                      </p:cBhvr>
                                    </p:animEffect>
                                  </p:childTnLst>
                                </p:cTn>
                              </p:par>
                            </p:childTnLst>
                          </p:cTn>
                        </p:par>
                        <p:par>
                          <p:cTn id="16" fill="hold">
                            <p:stCondLst>
                              <p:cond delay="5500"/>
                            </p:stCondLst>
                            <p:childTnLst>
                              <p:par>
                                <p:cTn id="17" presetID="22" presetClass="entr" presetSubtype="1" fill="hold" nodeType="afterEffect">
                                  <p:stCondLst>
                                    <p:cond delay="50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up)">
                                      <p:cBhvr>
                                        <p:cTn id="19" dur="1000"/>
                                        <p:tgtEl>
                                          <p:spTgt spid="3">
                                            <p:txEl>
                                              <p:pRg st="4" end="4"/>
                                            </p:txEl>
                                          </p:spTgt>
                                        </p:tgtEl>
                                      </p:cBhvr>
                                    </p:animEffect>
                                  </p:childTnLst>
                                </p:cTn>
                              </p:par>
                            </p:childTnLst>
                          </p:cTn>
                        </p:par>
                        <p:par>
                          <p:cTn id="20" fill="hold">
                            <p:stCondLst>
                              <p:cond delay="7000"/>
                            </p:stCondLst>
                            <p:childTnLst>
                              <p:par>
                                <p:cTn id="21" presetID="22" presetClass="entr" presetSubtype="1" fill="hold" nodeType="afterEffect">
                                  <p:stCondLst>
                                    <p:cond delay="100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up)">
                                      <p:cBhvr>
                                        <p:cTn id="23" dur="1000"/>
                                        <p:tgtEl>
                                          <p:spTgt spid="3">
                                            <p:txEl>
                                              <p:pRg st="5" end="5"/>
                                            </p:txEl>
                                          </p:spTgt>
                                        </p:tgtEl>
                                      </p:cBhvr>
                                    </p:animEffect>
                                  </p:childTnLst>
                                </p:cTn>
                              </p:par>
                            </p:childTnLst>
                          </p:cTn>
                        </p:par>
                        <p:par>
                          <p:cTn id="24" fill="hold">
                            <p:stCondLst>
                              <p:cond delay="9000"/>
                            </p:stCondLst>
                            <p:childTnLst>
                              <p:par>
                                <p:cTn id="25" presetID="22" presetClass="entr" presetSubtype="1" fill="hold" nodeType="afterEffect">
                                  <p:stCondLst>
                                    <p:cond delay="50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up)">
                                      <p:cBhvr>
                                        <p:cTn id="27" dur="1000"/>
                                        <p:tgtEl>
                                          <p:spTgt spid="3">
                                            <p:txEl>
                                              <p:pRg st="6" end="6"/>
                                            </p:txEl>
                                          </p:spTgt>
                                        </p:tgtEl>
                                      </p:cBhvr>
                                    </p:animEffect>
                                  </p:childTnLst>
                                </p:cTn>
                              </p:par>
                            </p:childTnLst>
                          </p:cTn>
                        </p:par>
                        <p:par>
                          <p:cTn id="28" fill="hold">
                            <p:stCondLst>
                              <p:cond delay="10500"/>
                            </p:stCondLst>
                            <p:childTnLst>
                              <p:par>
                                <p:cTn id="29" presetID="22" presetClass="entr" presetSubtype="1" fill="hold" nodeType="afterEffect">
                                  <p:stCondLst>
                                    <p:cond delay="100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wipe(up)">
                                      <p:cBhvr>
                                        <p:cTn id="31" dur="1000"/>
                                        <p:tgtEl>
                                          <p:spTgt spid="3">
                                            <p:txEl>
                                              <p:pRg st="7" end="7"/>
                                            </p:txEl>
                                          </p:spTgt>
                                        </p:tgtEl>
                                      </p:cBhvr>
                                    </p:animEffect>
                                  </p:childTnLst>
                                </p:cTn>
                              </p:par>
                            </p:childTnLst>
                          </p:cTn>
                        </p:par>
                        <p:par>
                          <p:cTn id="32" fill="hold">
                            <p:stCondLst>
                              <p:cond delay="12500"/>
                            </p:stCondLst>
                            <p:childTnLst>
                              <p:par>
                                <p:cTn id="33" presetID="22" presetClass="entr" presetSubtype="1" fill="hold" nodeType="afterEffect">
                                  <p:stCondLst>
                                    <p:cond delay="100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wipe(up)">
                                      <p:cBhvr>
                                        <p:cTn id="35"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8229600" cy="792162"/>
          </a:xfrm>
        </p:spPr>
        <p:txBody>
          <a:bodyPr/>
          <a:lstStyle/>
          <a:p>
            <a:r>
              <a:rPr dirty="0" smtClean="0"/>
              <a:t>Quiz</a:t>
            </a:r>
          </a:p>
        </p:txBody>
      </p:sp>
      <p:sp>
        <p:nvSpPr>
          <p:cNvPr id="20483" name="Rectangle 1"/>
          <p:cNvSpPr>
            <a:spLocks noGrp="1" noChangeArrowheads="1"/>
          </p:cNvSpPr>
          <p:nvPr>
            <p:ph idx="1"/>
          </p:nvPr>
        </p:nvSpPr>
        <p:spPr>
          <a:xfrm>
            <a:off x="990600" y="1292225"/>
            <a:ext cx="7239000" cy="4030663"/>
          </a:xfrm>
        </p:spPr>
        <p:txBody>
          <a:bodyPr anchor="ctr">
            <a:spAutoFit/>
          </a:bodyPr>
          <a:lstStyle/>
          <a:p>
            <a:pPr marL="0" indent="0">
              <a:spcBef>
                <a:spcPct val="0"/>
              </a:spcBef>
              <a:buFontTx/>
              <a:buNone/>
            </a:pPr>
            <a:r>
              <a:rPr lang="en-US" smtClean="0">
                <a:latin typeface="Times New Roman" pitchFamily="18" charset="0"/>
                <a:ea typeface="Calibri" pitchFamily="34" charset="0"/>
                <a:cs typeface="Times New Roman" pitchFamily="18" charset="0"/>
              </a:rPr>
              <a:t>Resolution 2009-C056 directs the SCLM to consult with the House of Bishops (HOB).  How many times did the HOB review the theological material?</a:t>
            </a:r>
            <a:endParaRPr lang="en-US" smtClean="0">
              <a:latin typeface="Arial" charset="0"/>
              <a:ea typeface="Calibri" pitchFamily="34" charset="0"/>
            </a:endParaRPr>
          </a:p>
          <a:p>
            <a:pPr marL="0" indent="0">
              <a:spcBef>
                <a:spcPct val="0"/>
              </a:spcBef>
              <a:buFontTx/>
              <a:buNone/>
            </a:pPr>
            <a:r>
              <a:rPr lang="en-US" smtClean="0">
                <a:latin typeface="Times New Roman" pitchFamily="18" charset="0"/>
                <a:ea typeface="Calibri" pitchFamily="34" charset="0"/>
              </a:rPr>
              <a:t>a.	3		</a:t>
            </a:r>
            <a:endParaRPr lang="en-US" smtClean="0">
              <a:latin typeface="Arial" charset="0"/>
              <a:ea typeface="Calibri" pitchFamily="34" charset="0"/>
            </a:endParaRPr>
          </a:p>
          <a:p>
            <a:pPr marL="0" indent="0">
              <a:spcBef>
                <a:spcPct val="0"/>
              </a:spcBef>
              <a:buFontTx/>
              <a:buNone/>
            </a:pPr>
            <a:r>
              <a:rPr lang="en-US" smtClean="0">
                <a:latin typeface="Times New Roman" pitchFamily="18" charset="0"/>
                <a:ea typeface="Calibri" pitchFamily="34" charset="0"/>
              </a:rPr>
              <a:t>b.	4		</a:t>
            </a:r>
            <a:endParaRPr lang="en-US" smtClean="0">
              <a:latin typeface="Arial" charset="0"/>
              <a:ea typeface="Calibri" pitchFamily="34" charset="0"/>
            </a:endParaRPr>
          </a:p>
          <a:p>
            <a:pPr marL="0" indent="0">
              <a:spcBef>
                <a:spcPct val="0"/>
              </a:spcBef>
              <a:buFontTx/>
              <a:buNone/>
            </a:pPr>
            <a:r>
              <a:rPr lang="en-US" smtClean="0">
                <a:latin typeface="Times New Roman" pitchFamily="18" charset="0"/>
                <a:ea typeface="Calibri" pitchFamily="34" charset="0"/>
              </a:rPr>
              <a:t>c.	2		</a:t>
            </a:r>
          </a:p>
          <a:p>
            <a:pPr marL="0" indent="0">
              <a:spcBef>
                <a:spcPct val="0"/>
              </a:spcBef>
              <a:buFontTx/>
              <a:buNone/>
            </a:pPr>
            <a:r>
              <a:rPr lang="en-US" smtClean="0">
                <a:latin typeface="Times New Roman" pitchFamily="18" charset="0"/>
                <a:ea typeface="Calibri" pitchFamily="34" charset="0"/>
              </a:rPr>
              <a:t>d.	1</a:t>
            </a:r>
            <a:r>
              <a:rPr lang="en-US" sz="1100" smtClean="0">
                <a:latin typeface="Times New Roman" pitchFamily="18" charset="0"/>
                <a:ea typeface="Calibri" pitchFamily="34" charset="0"/>
              </a:rPr>
              <a:t>		</a:t>
            </a:r>
            <a:r>
              <a:rPr lang="en-US" sz="800" smtClean="0">
                <a:latin typeface="Arial" charset="0"/>
                <a:ea typeface="Calibri" pitchFamily="34" charset="0"/>
              </a:rPr>
              <a:t> </a:t>
            </a:r>
            <a:endParaRPr lang="en-US" sz="1800" smtClean="0">
              <a:latin typeface="Arial" charset="0"/>
              <a:ea typeface="Calibri" pitchFamily="34" charset="0"/>
            </a:endParaRPr>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457200" y="533400"/>
            <a:ext cx="8229600" cy="5592763"/>
          </a:xfrm>
        </p:spPr>
        <p:txBody>
          <a:bodyPr/>
          <a:lstStyle/>
          <a:p>
            <a:pPr algn="ctr" eaLnBrk="1" hangingPunct="1">
              <a:spcAft>
                <a:spcPts val="1200"/>
              </a:spcAft>
              <a:buFont typeface="Arial" charset="0"/>
              <a:buNone/>
            </a:pPr>
            <a:r>
              <a:rPr lang="en-US" sz="2800" b="1" smtClean="0"/>
              <a:t>Inviting Reflection from throughout the Anglican Communion</a:t>
            </a:r>
          </a:p>
          <a:p>
            <a:pPr eaLnBrk="1" hangingPunct="1">
              <a:spcAft>
                <a:spcPts val="600"/>
              </a:spcAft>
            </a:pPr>
            <a:r>
              <a:rPr lang="en-US" sz="2800" b="1" smtClean="0">
                <a:solidFill>
                  <a:srgbClr val="FFFF00"/>
                </a:solidFill>
              </a:rPr>
              <a:t>Anglican Church of Canada </a:t>
            </a:r>
            <a:r>
              <a:rPr lang="en-US" sz="2800" smtClean="0"/>
              <a:t>shared insights and liturgies</a:t>
            </a:r>
          </a:p>
          <a:p>
            <a:pPr eaLnBrk="1" hangingPunct="1">
              <a:spcAft>
                <a:spcPts val="600"/>
              </a:spcAft>
            </a:pPr>
            <a:r>
              <a:rPr lang="en-US" sz="2800" smtClean="0"/>
              <a:t>Bishops invited to share Liturgical and Theological principles with </a:t>
            </a:r>
            <a:r>
              <a:rPr lang="en-US" sz="2800" b="1" smtClean="0">
                <a:solidFill>
                  <a:srgbClr val="FFFF00"/>
                </a:solidFill>
              </a:rPr>
              <a:t>Anglican Bishops</a:t>
            </a:r>
          </a:p>
          <a:p>
            <a:pPr eaLnBrk="1" hangingPunct="1"/>
            <a:r>
              <a:rPr lang="en-US" sz="2800" b="1" i="1" smtClean="0">
                <a:solidFill>
                  <a:srgbClr val="FFFF00"/>
                </a:solidFill>
              </a:rPr>
              <a:t>International Anglican Liturgical Consultation </a:t>
            </a:r>
            <a:r>
              <a:rPr lang="en-US" sz="2800" i="1" smtClean="0"/>
              <a:t>(IALC)</a:t>
            </a:r>
            <a:r>
              <a:rPr lang="en-US" sz="2800" smtClean="0"/>
              <a:t>. Discussion with 55 people from 19 Provinces of the Anglican Communion. </a:t>
            </a:r>
          </a:p>
          <a:p>
            <a:pPr eaLnBrk="1" hangingPunct="1"/>
            <a:endParaRPr lang="en-US" smtClean="0"/>
          </a:p>
          <a:p>
            <a:pPr eaLnBrk="1" hangingPunct="1"/>
            <a:endParaRPr lang="en-US" smtClean="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18434">
                                            <p:txEl>
                                              <p:pRg st="1" end="1"/>
                                            </p:txEl>
                                          </p:spTgt>
                                        </p:tgtEl>
                                        <p:attrNameLst>
                                          <p:attrName>style.visibility</p:attrName>
                                        </p:attrNameLst>
                                      </p:cBhvr>
                                      <p:to>
                                        <p:strVal val="visible"/>
                                      </p:to>
                                    </p:set>
                                    <p:animEffect transition="in" filter="wipe(up)">
                                      <p:cBhvr>
                                        <p:cTn id="7" dur="1000"/>
                                        <p:tgtEl>
                                          <p:spTgt spid="18434">
                                            <p:txEl>
                                              <p:pRg st="1" end="1"/>
                                            </p:txEl>
                                          </p:spTgt>
                                        </p:tgtEl>
                                      </p:cBhvr>
                                    </p:animEffect>
                                  </p:childTnLst>
                                </p:cTn>
                              </p:par>
                            </p:childTnLst>
                          </p:cTn>
                        </p:par>
                        <p:par>
                          <p:cTn id="8" fill="hold">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8434">
                                            <p:txEl>
                                              <p:pRg st="2" end="2"/>
                                            </p:txEl>
                                          </p:spTgt>
                                        </p:tgtEl>
                                        <p:attrNameLst>
                                          <p:attrName>style.visibility</p:attrName>
                                        </p:attrNameLst>
                                      </p:cBhvr>
                                      <p:to>
                                        <p:strVal val="visible"/>
                                      </p:to>
                                    </p:set>
                                    <p:animEffect transition="in" filter="wipe(up)">
                                      <p:cBhvr>
                                        <p:cTn id="11" dur="1000"/>
                                        <p:tgtEl>
                                          <p:spTgt spid="18434">
                                            <p:txEl>
                                              <p:pRg st="2" end="2"/>
                                            </p:txEl>
                                          </p:spTgt>
                                        </p:tgtEl>
                                      </p:cBhvr>
                                    </p:animEffect>
                                  </p:childTnLst>
                                </p:cTn>
                              </p:par>
                            </p:childTnLst>
                          </p:cTn>
                        </p:par>
                        <p:par>
                          <p:cTn id="12" fill="hold">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8434">
                                            <p:txEl>
                                              <p:pRg st="3" end="3"/>
                                            </p:txEl>
                                          </p:spTgt>
                                        </p:tgtEl>
                                        <p:attrNameLst>
                                          <p:attrName>style.visibility</p:attrName>
                                        </p:attrNameLst>
                                      </p:cBhvr>
                                      <p:to>
                                        <p:strVal val="visible"/>
                                      </p:to>
                                    </p:set>
                                    <p:animEffect transition="in" filter="wipe(up)">
                                      <p:cBhvr>
                                        <p:cTn id="15" dur="1000"/>
                                        <p:tgtEl>
                                          <p:spTgt spid="184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274638"/>
            <a:ext cx="8229600" cy="639762"/>
          </a:xfrm>
        </p:spPr>
        <p:txBody>
          <a:bodyPr/>
          <a:lstStyle/>
          <a:p>
            <a:pPr eaLnBrk="1" hangingPunct="1"/>
            <a:r>
              <a:rPr sz="3600" b="1" smtClean="0"/>
              <a:t>Remembering How We Got Here</a:t>
            </a:r>
          </a:p>
        </p:txBody>
      </p:sp>
      <p:sp>
        <p:nvSpPr>
          <p:cNvPr id="19459" name="Content Placeholder 2"/>
          <p:cNvSpPr>
            <a:spLocks noGrp="1"/>
          </p:cNvSpPr>
          <p:nvPr>
            <p:ph idx="1"/>
          </p:nvPr>
        </p:nvSpPr>
        <p:spPr>
          <a:xfrm>
            <a:off x="457200" y="990600"/>
            <a:ext cx="8458200" cy="5181600"/>
          </a:xfrm>
        </p:spPr>
        <p:txBody>
          <a:bodyPr/>
          <a:lstStyle/>
          <a:p>
            <a:pPr marL="0" indent="0" algn="ctr" eaLnBrk="1" hangingPunct="1">
              <a:spcBef>
                <a:spcPct val="0"/>
              </a:spcBef>
              <a:spcAft>
                <a:spcPts val="1200"/>
              </a:spcAft>
              <a:buFont typeface="Arial" charset="0"/>
              <a:buNone/>
              <a:defRPr/>
            </a:pPr>
            <a:r>
              <a:rPr lang="en-US" sz="2400" dirty="0" smtClean="0"/>
              <a:t>General Convention’s  work over 35 years: </a:t>
            </a:r>
          </a:p>
          <a:p>
            <a:pPr marL="0" indent="0" eaLnBrk="1" hangingPunct="1">
              <a:spcBef>
                <a:spcPct val="0"/>
              </a:spcBef>
              <a:spcAft>
                <a:spcPts val="1200"/>
              </a:spcAft>
              <a:defRPr/>
            </a:pPr>
            <a:r>
              <a:rPr lang="en-US" sz="2400" dirty="0" smtClean="0"/>
              <a:t>  1976: </a:t>
            </a:r>
            <a:r>
              <a:rPr lang="en-US" sz="2400" b="1" i="1" dirty="0" smtClean="0">
                <a:solidFill>
                  <a:srgbClr val="FFFF00"/>
                </a:solidFill>
              </a:rPr>
              <a:t>homosexual persons are children of God </a:t>
            </a:r>
          </a:p>
          <a:p>
            <a:pPr marL="0" indent="0" eaLnBrk="1" hangingPunct="1">
              <a:spcBef>
                <a:spcPct val="0"/>
              </a:spcBef>
              <a:defRPr/>
            </a:pPr>
            <a:r>
              <a:rPr lang="en-US" sz="2400" dirty="0" smtClean="0"/>
              <a:t>  2000:  Clarity about same-gender couples: </a:t>
            </a:r>
          </a:p>
          <a:p>
            <a:pPr marL="0" indent="0" eaLnBrk="1" hangingPunct="1">
              <a:spcBef>
                <a:spcPct val="0"/>
              </a:spcBef>
              <a:spcAft>
                <a:spcPts val="1200"/>
              </a:spcAft>
              <a:buFont typeface="Arial" charset="0"/>
              <a:buNone/>
              <a:defRPr/>
            </a:pPr>
            <a:r>
              <a:rPr lang="en-US" sz="2400" i="1" dirty="0" smtClean="0"/>
              <a:t>	</a:t>
            </a:r>
            <a:r>
              <a:rPr lang="en-US" sz="2400" b="1" i="1" dirty="0" smtClean="0">
                <a:solidFill>
                  <a:srgbClr val="FFFF00"/>
                </a:solidFill>
              </a:rPr>
              <a:t>such relationships will be characterized by 	fidelity, monogamy, mutual affection and 	respect, careful, honest communication, and 	holy love </a:t>
            </a:r>
          </a:p>
          <a:p>
            <a:pPr marL="0" indent="0" eaLnBrk="1" hangingPunct="1">
              <a:spcBef>
                <a:spcPct val="0"/>
              </a:spcBef>
              <a:spcAft>
                <a:spcPts val="1200"/>
              </a:spcAft>
              <a:defRPr/>
            </a:pPr>
            <a:r>
              <a:rPr lang="en-US" sz="2400" dirty="0" smtClean="0"/>
              <a:t>  2003:  Liturgies celebrating/blessing relationship:  	</a:t>
            </a:r>
            <a:r>
              <a:rPr lang="en-US" sz="2400" b="1" dirty="0" smtClean="0">
                <a:solidFill>
                  <a:srgbClr val="FFFF00"/>
                </a:solidFill>
              </a:rPr>
              <a:t>w</a:t>
            </a:r>
            <a:r>
              <a:rPr lang="en-US" sz="2400" b="1" i="1" dirty="0" smtClean="0">
                <a:solidFill>
                  <a:srgbClr val="FFFF00"/>
                </a:solidFill>
              </a:rPr>
              <a:t>ithin the bounds of our common life.</a:t>
            </a:r>
          </a:p>
          <a:p>
            <a:pPr marL="0" indent="0" eaLnBrk="1" hangingPunct="1">
              <a:spcBef>
                <a:spcPct val="0"/>
              </a:spcBef>
              <a:spcAft>
                <a:spcPts val="1200"/>
              </a:spcAft>
              <a:defRPr/>
            </a:pPr>
            <a:r>
              <a:rPr lang="en-US" sz="2400" dirty="0" smtClean="0"/>
              <a:t>   Honor theological diversity of The Episcopal Church</a:t>
            </a:r>
            <a:endParaRPr lang="en-US" sz="2400" b="1" i="1" dirty="0" smtClean="0">
              <a:solidFill>
                <a:srgbClr val="339933"/>
              </a:solidFill>
            </a:endParaRPr>
          </a:p>
          <a:p>
            <a:pPr marL="0" indent="0" eaLnBrk="1" hangingPunct="1">
              <a:spcBef>
                <a:spcPct val="0"/>
              </a:spcBef>
              <a:spcAft>
                <a:spcPts val="1200"/>
              </a:spcAft>
              <a:buFont typeface="Arial" charset="0"/>
              <a:buNone/>
              <a:defRPr/>
            </a:pPr>
            <a:r>
              <a:rPr lang="en-US" sz="2400" b="1" i="1" dirty="0" smtClean="0">
                <a:solidFill>
                  <a:srgbClr val="339933"/>
                </a:solidFill>
              </a:rPr>
              <a:t>    </a:t>
            </a:r>
            <a:r>
              <a:rPr lang="en-US" sz="1900" b="1" i="1" dirty="0" smtClean="0">
                <a:solidFill>
                  <a:schemeClr val="tx1">
                    <a:lumMod val="85000"/>
                  </a:schemeClr>
                </a:solidFill>
              </a:rPr>
              <a:t>Discussions and Resolutions also in 1985,1991, 1994, 1997</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wipe(up)">
                                      <p:cBhvr>
                                        <p:cTn id="7" dur="500"/>
                                        <p:tgtEl>
                                          <p:spTgt spid="19459">
                                            <p:txEl>
                                              <p:pRg st="0" end="0"/>
                                            </p:txEl>
                                          </p:spTgt>
                                        </p:tgtEl>
                                      </p:cBhvr>
                                    </p:animEffect>
                                  </p:childTnLst>
                                </p:cTn>
                              </p:par>
                            </p:childTnLst>
                          </p:cTn>
                        </p:par>
                        <p:par>
                          <p:cTn id="8" fill="hold">
                            <p:stCondLst>
                              <p:cond delay="1500"/>
                            </p:stCondLst>
                            <p:childTnLst>
                              <p:par>
                                <p:cTn id="9" presetID="22" presetClass="entr" presetSubtype="1" fill="hold" nodeType="afterEffect">
                                  <p:stCondLst>
                                    <p:cond delay="500"/>
                                  </p:stCondLst>
                                  <p:childTnLst>
                                    <p:set>
                                      <p:cBhvr>
                                        <p:cTn id="10" dur="1" fill="hold">
                                          <p:stCondLst>
                                            <p:cond delay="0"/>
                                          </p:stCondLst>
                                        </p:cTn>
                                        <p:tgtEl>
                                          <p:spTgt spid="19459">
                                            <p:txEl>
                                              <p:pRg st="1" end="1"/>
                                            </p:txEl>
                                          </p:spTgt>
                                        </p:tgtEl>
                                        <p:attrNameLst>
                                          <p:attrName>style.visibility</p:attrName>
                                        </p:attrNameLst>
                                      </p:cBhvr>
                                      <p:to>
                                        <p:strVal val="visible"/>
                                      </p:to>
                                    </p:set>
                                    <p:animEffect transition="in" filter="wipe(up)">
                                      <p:cBhvr>
                                        <p:cTn id="11" dur="500"/>
                                        <p:tgtEl>
                                          <p:spTgt spid="19459">
                                            <p:txEl>
                                              <p:pRg st="1" end="1"/>
                                            </p:txEl>
                                          </p:spTgt>
                                        </p:tgtEl>
                                      </p:cBhvr>
                                    </p:animEffect>
                                  </p:childTnLst>
                                </p:cTn>
                              </p:par>
                            </p:childTnLst>
                          </p:cTn>
                        </p:par>
                        <p:par>
                          <p:cTn id="12" fill="hold">
                            <p:stCondLst>
                              <p:cond delay="2500"/>
                            </p:stCondLst>
                            <p:childTnLst>
                              <p:par>
                                <p:cTn id="13" presetID="22" presetClass="entr" presetSubtype="1" fill="hold" nodeType="afterEffect">
                                  <p:stCondLst>
                                    <p:cond delay="500"/>
                                  </p:stCondLst>
                                  <p:childTnLst>
                                    <p:set>
                                      <p:cBhvr>
                                        <p:cTn id="14" dur="1" fill="hold">
                                          <p:stCondLst>
                                            <p:cond delay="0"/>
                                          </p:stCondLst>
                                        </p:cTn>
                                        <p:tgtEl>
                                          <p:spTgt spid="19459">
                                            <p:txEl>
                                              <p:pRg st="2" end="2"/>
                                            </p:txEl>
                                          </p:spTgt>
                                        </p:tgtEl>
                                        <p:attrNameLst>
                                          <p:attrName>style.visibility</p:attrName>
                                        </p:attrNameLst>
                                      </p:cBhvr>
                                      <p:to>
                                        <p:strVal val="visible"/>
                                      </p:to>
                                    </p:set>
                                    <p:animEffect transition="in" filter="wipe(up)">
                                      <p:cBhvr>
                                        <p:cTn id="15" dur="500"/>
                                        <p:tgtEl>
                                          <p:spTgt spid="19459">
                                            <p:txEl>
                                              <p:pRg st="2" end="2"/>
                                            </p:txEl>
                                          </p:spTgt>
                                        </p:tgtEl>
                                      </p:cBhvr>
                                    </p:animEffect>
                                  </p:childTnLst>
                                </p:cTn>
                              </p:par>
                            </p:childTnLst>
                          </p:cTn>
                        </p:par>
                        <p:par>
                          <p:cTn id="16" fill="hold">
                            <p:stCondLst>
                              <p:cond delay="3500"/>
                            </p:stCondLst>
                            <p:childTnLst>
                              <p:par>
                                <p:cTn id="17" presetID="22" presetClass="entr" presetSubtype="1" fill="hold" nodeType="afterEffect">
                                  <p:stCondLst>
                                    <p:cond delay="500"/>
                                  </p:stCondLst>
                                  <p:childTnLst>
                                    <p:set>
                                      <p:cBhvr>
                                        <p:cTn id="18" dur="1" fill="hold">
                                          <p:stCondLst>
                                            <p:cond delay="0"/>
                                          </p:stCondLst>
                                        </p:cTn>
                                        <p:tgtEl>
                                          <p:spTgt spid="19459">
                                            <p:txEl>
                                              <p:pRg st="3" end="3"/>
                                            </p:txEl>
                                          </p:spTgt>
                                        </p:tgtEl>
                                        <p:attrNameLst>
                                          <p:attrName>style.visibility</p:attrName>
                                        </p:attrNameLst>
                                      </p:cBhvr>
                                      <p:to>
                                        <p:strVal val="visible"/>
                                      </p:to>
                                    </p:set>
                                    <p:animEffect transition="in" filter="wipe(up)">
                                      <p:cBhvr>
                                        <p:cTn id="19" dur="1000"/>
                                        <p:tgtEl>
                                          <p:spTgt spid="19459">
                                            <p:txEl>
                                              <p:pRg st="3" end="3"/>
                                            </p:txEl>
                                          </p:spTgt>
                                        </p:tgtEl>
                                      </p:cBhvr>
                                    </p:animEffect>
                                  </p:childTnLst>
                                </p:cTn>
                              </p:par>
                            </p:childTnLst>
                          </p:cTn>
                        </p:par>
                        <p:par>
                          <p:cTn id="20" fill="hold">
                            <p:stCondLst>
                              <p:cond delay="5000"/>
                            </p:stCondLst>
                            <p:childTnLst>
                              <p:par>
                                <p:cTn id="21" presetID="22" presetClass="entr" presetSubtype="1" fill="hold" nodeType="afterEffect">
                                  <p:stCondLst>
                                    <p:cond delay="1500"/>
                                  </p:stCondLst>
                                  <p:childTnLst>
                                    <p:set>
                                      <p:cBhvr>
                                        <p:cTn id="22" dur="1" fill="hold">
                                          <p:stCondLst>
                                            <p:cond delay="0"/>
                                          </p:stCondLst>
                                        </p:cTn>
                                        <p:tgtEl>
                                          <p:spTgt spid="19459">
                                            <p:txEl>
                                              <p:pRg st="4" end="4"/>
                                            </p:txEl>
                                          </p:spTgt>
                                        </p:tgtEl>
                                        <p:attrNameLst>
                                          <p:attrName>style.visibility</p:attrName>
                                        </p:attrNameLst>
                                      </p:cBhvr>
                                      <p:to>
                                        <p:strVal val="visible"/>
                                      </p:to>
                                    </p:set>
                                    <p:animEffect transition="in" filter="wipe(up)">
                                      <p:cBhvr>
                                        <p:cTn id="23" dur="1000"/>
                                        <p:tgtEl>
                                          <p:spTgt spid="19459">
                                            <p:txEl>
                                              <p:pRg st="4" end="4"/>
                                            </p:txEl>
                                          </p:spTgt>
                                        </p:tgtEl>
                                      </p:cBhvr>
                                    </p:animEffect>
                                  </p:childTnLst>
                                </p:cTn>
                              </p:par>
                            </p:childTnLst>
                          </p:cTn>
                        </p:par>
                        <p:par>
                          <p:cTn id="24" fill="hold">
                            <p:stCondLst>
                              <p:cond delay="7500"/>
                            </p:stCondLst>
                            <p:childTnLst>
                              <p:par>
                                <p:cTn id="25" presetID="22" presetClass="entr" presetSubtype="1" fill="hold" nodeType="afterEffect">
                                  <p:stCondLst>
                                    <p:cond delay="1500"/>
                                  </p:stCondLst>
                                  <p:childTnLst>
                                    <p:set>
                                      <p:cBhvr>
                                        <p:cTn id="26" dur="1" fill="hold">
                                          <p:stCondLst>
                                            <p:cond delay="0"/>
                                          </p:stCondLst>
                                        </p:cTn>
                                        <p:tgtEl>
                                          <p:spTgt spid="19459">
                                            <p:txEl>
                                              <p:pRg st="5" end="5"/>
                                            </p:txEl>
                                          </p:spTgt>
                                        </p:tgtEl>
                                        <p:attrNameLst>
                                          <p:attrName>style.visibility</p:attrName>
                                        </p:attrNameLst>
                                      </p:cBhvr>
                                      <p:to>
                                        <p:strVal val="visible"/>
                                      </p:to>
                                    </p:set>
                                    <p:animEffect transition="in" filter="wipe(up)">
                                      <p:cBhvr>
                                        <p:cTn id="27" dur="1000"/>
                                        <p:tgtEl>
                                          <p:spTgt spid="19459">
                                            <p:txEl>
                                              <p:pRg st="5" end="5"/>
                                            </p:txEl>
                                          </p:spTgt>
                                        </p:tgtEl>
                                      </p:cBhvr>
                                    </p:animEffect>
                                  </p:childTnLst>
                                </p:cTn>
                              </p:par>
                            </p:childTnLst>
                          </p:cTn>
                        </p:par>
                        <p:par>
                          <p:cTn id="28" fill="hold">
                            <p:stCondLst>
                              <p:cond delay="10000"/>
                            </p:stCondLst>
                            <p:childTnLst>
                              <p:par>
                                <p:cTn id="29" presetID="22" presetClass="entr" presetSubtype="1" fill="hold" nodeType="afterEffect">
                                  <p:stCondLst>
                                    <p:cond delay="1000"/>
                                  </p:stCondLst>
                                  <p:childTnLst>
                                    <p:set>
                                      <p:cBhvr>
                                        <p:cTn id="30" dur="1" fill="hold">
                                          <p:stCondLst>
                                            <p:cond delay="0"/>
                                          </p:stCondLst>
                                        </p:cTn>
                                        <p:tgtEl>
                                          <p:spTgt spid="19459">
                                            <p:txEl>
                                              <p:pRg st="6" end="6"/>
                                            </p:txEl>
                                          </p:spTgt>
                                        </p:tgtEl>
                                        <p:attrNameLst>
                                          <p:attrName>style.visibility</p:attrName>
                                        </p:attrNameLst>
                                      </p:cBhvr>
                                      <p:to>
                                        <p:strVal val="visible"/>
                                      </p:to>
                                    </p:set>
                                    <p:animEffect transition="in" filter="wipe(up)">
                                      <p:cBhvr>
                                        <p:cTn id="31" dur="500"/>
                                        <p:tgtEl>
                                          <p:spTgt spid="19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274638"/>
            <a:ext cx="8229600" cy="944562"/>
          </a:xfrm>
        </p:spPr>
        <p:txBody>
          <a:bodyPr/>
          <a:lstStyle/>
          <a:p>
            <a:pPr eaLnBrk="1" hangingPunct="1"/>
            <a:r>
              <a:rPr sz="3600" b="1" smtClean="0"/>
              <a:t>How we’ll spend our time with you</a:t>
            </a:r>
            <a:endParaRPr sz="3200" b="1" smtClean="0"/>
          </a:p>
        </p:txBody>
      </p:sp>
      <p:sp>
        <p:nvSpPr>
          <p:cNvPr id="23555" name="Content Placeholder 2"/>
          <p:cNvSpPr>
            <a:spLocks noGrp="1"/>
          </p:cNvSpPr>
          <p:nvPr>
            <p:ph idx="1"/>
          </p:nvPr>
        </p:nvSpPr>
        <p:spPr>
          <a:xfrm>
            <a:off x="1371600" y="1371600"/>
            <a:ext cx="6400800" cy="4449763"/>
          </a:xfrm>
        </p:spPr>
        <p:txBody>
          <a:bodyPr/>
          <a:lstStyle/>
          <a:p>
            <a:pPr marL="457200" indent="-457200" eaLnBrk="1" hangingPunct="1">
              <a:spcAft>
                <a:spcPts val="1200"/>
              </a:spcAft>
              <a:buFont typeface="Arial" charset="0"/>
              <a:buNone/>
            </a:pPr>
            <a:r>
              <a:rPr lang="en-US" sz="2200" smtClean="0"/>
              <a:t>We’ll touch on each section, as time allows, deeper with </a:t>
            </a:r>
            <a:r>
              <a:rPr lang="en-US" sz="2200" u="sng" smtClean="0"/>
              <a:t>underlined</a:t>
            </a:r>
            <a:r>
              <a:rPr lang="en-US" sz="2200" smtClean="0"/>
              <a:t> sections</a:t>
            </a:r>
          </a:p>
          <a:p>
            <a:pPr marL="457200" indent="-457200" eaLnBrk="1" hangingPunct="1">
              <a:buFont typeface="Calibri" pitchFamily="34" charset="0"/>
              <a:buAutoNum type="arabicPeriod"/>
            </a:pPr>
            <a:r>
              <a:rPr lang="en-US" sz="2200" smtClean="0"/>
              <a:t>Overview – How we got here (Introduction)</a:t>
            </a:r>
          </a:p>
          <a:p>
            <a:pPr marL="457200" indent="-457200" eaLnBrk="1" hangingPunct="1">
              <a:buFont typeface="Calibri" pitchFamily="34" charset="0"/>
              <a:buAutoNum type="arabicPeriod"/>
            </a:pPr>
            <a:r>
              <a:rPr lang="en-US" sz="2200" smtClean="0"/>
              <a:t>2012 GC resolutions from the SCLM</a:t>
            </a:r>
          </a:p>
          <a:p>
            <a:pPr marL="457200" indent="-457200" eaLnBrk="1" hangingPunct="1">
              <a:buFont typeface="Calibri" pitchFamily="34" charset="0"/>
              <a:buAutoNum type="arabicPeriod"/>
            </a:pPr>
            <a:r>
              <a:rPr lang="en-US" sz="2200" smtClean="0"/>
              <a:t>Expectations of couples and a “case study”</a:t>
            </a:r>
          </a:p>
          <a:p>
            <a:pPr marL="457200" indent="-457200" eaLnBrk="1" hangingPunct="1">
              <a:buFont typeface="Calibri" pitchFamily="34" charset="0"/>
              <a:buAutoNum type="arabicPeriod"/>
            </a:pPr>
            <a:r>
              <a:rPr lang="en-US" sz="2200" u="sng" smtClean="0"/>
              <a:t>Observe and reflect upon the liturgy</a:t>
            </a:r>
          </a:p>
          <a:p>
            <a:pPr marL="457200" indent="-457200" eaLnBrk="1" hangingPunct="1">
              <a:buFont typeface="Calibri" pitchFamily="34" charset="0"/>
              <a:buAutoNum type="arabicPeriod"/>
            </a:pPr>
            <a:r>
              <a:rPr lang="en-US" sz="2200" u="sng" smtClean="0"/>
              <a:t>Look at the theological material</a:t>
            </a:r>
          </a:p>
          <a:p>
            <a:pPr marL="457200" indent="-457200" eaLnBrk="1" hangingPunct="1">
              <a:buFont typeface="Calibri" pitchFamily="34" charset="0"/>
              <a:buAutoNum type="arabicPeriod"/>
            </a:pPr>
            <a:r>
              <a:rPr lang="en-US" sz="2200" smtClean="0"/>
              <a:t>Canonical and civil implications</a:t>
            </a:r>
          </a:p>
          <a:p>
            <a:pPr marL="457200" indent="-457200" eaLnBrk="1" hangingPunct="1">
              <a:buFont typeface="Calibri" pitchFamily="34" charset="0"/>
              <a:buAutoNum type="arabicPeriod"/>
            </a:pPr>
            <a:r>
              <a:rPr lang="en-US" sz="2200" smtClean="0"/>
              <a:t>Preparing same-gender couples</a:t>
            </a:r>
          </a:p>
          <a:p>
            <a:pPr marL="457200" indent="-457200" eaLnBrk="1" hangingPunct="1">
              <a:buFont typeface="Calibri" pitchFamily="34" charset="0"/>
              <a:buAutoNum type="arabicPeriod"/>
            </a:pPr>
            <a:r>
              <a:rPr lang="en-US" sz="2200" u="sng" smtClean="0"/>
              <a:t>Educational material for congregations</a:t>
            </a:r>
          </a:p>
        </p:txBody>
      </p: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274638"/>
            <a:ext cx="8229600" cy="792162"/>
          </a:xfrm>
        </p:spPr>
        <p:txBody>
          <a:bodyPr/>
          <a:lstStyle/>
          <a:p>
            <a:r>
              <a:rPr dirty="0" smtClean="0"/>
              <a:t>Quiz</a:t>
            </a:r>
          </a:p>
        </p:txBody>
      </p:sp>
      <p:sp>
        <p:nvSpPr>
          <p:cNvPr id="24579" name="Rectangle 1"/>
          <p:cNvSpPr>
            <a:spLocks noGrp="1" noChangeArrowheads="1"/>
          </p:cNvSpPr>
          <p:nvPr>
            <p:ph idx="1"/>
          </p:nvPr>
        </p:nvSpPr>
        <p:spPr>
          <a:xfrm>
            <a:off x="990600" y="1771650"/>
            <a:ext cx="7070725" cy="3046413"/>
          </a:xfrm>
        </p:spPr>
        <p:txBody>
          <a:bodyPr anchor="ctr">
            <a:spAutoFit/>
          </a:bodyPr>
          <a:lstStyle/>
          <a:p>
            <a:pPr marL="0" indent="0">
              <a:spcBef>
                <a:spcPct val="0"/>
              </a:spcBef>
              <a:buFont typeface="Arial" charset="0"/>
              <a:buNone/>
            </a:pPr>
            <a:r>
              <a:rPr lang="en-US" smtClean="0">
                <a:latin typeface="Times New Roman" pitchFamily="18" charset="0"/>
                <a:ea typeface="Calibri" pitchFamily="34" charset="0"/>
                <a:cs typeface="Times New Roman" pitchFamily="18" charset="0"/>
              </a:rPr>
              <a:t>In what year were women given the right to vote in the USA (19</a:t>
            </a:r>
            <a:r>
              <a:rPr lang="en-US" baseline="30000" smtClean="0">
                <a:latin typeface="Times New Roman" pitchFamily="18" charset="0"/>
                <a:ea typeface="Calibri" pitchFamily="34" charset="0"/>
                <a:cs typeface="Times New Roman" pitchFamily="18" charset="0"/>
              </a:rPr>
              <a:t>th</a:t>
            </a:r>
            <a:r>
              <a:rPr lang="en-US" smtClean="0">
                <a:latin typeface="Times New Roman" pitchFamily="18" charset="0"/>
                <a:ea typeface="Calibri" pitchFamily="34" charset="0"/>
                <a:cs typeface="Times New Roman" pitchFamily="18" charset="0"/>
              </a:rPr>
              <a:t> Amendment)?</a:t>
            </a:r>
            <a:endParaRPr lang="en-US" smtClean="0">
              <a:latin typeface="Arial" charset="0"/>
              <a:ea typeface="Calibri" pitchFamily="34" charset="0"/>
            </a:endParaRPr>
          </a:p>
          <a:p>
            <a:pPr marL="0" indent="0">
              <a:spcBef>
                <a:spcPct val="0"/>
              </a:spcBef>
              <a:buFontTx/>
              <a:buNone/>
            </a:pPr>
            <a:r>
              <a:rPr lang="en-US" smtClean="0">
                <a:latin typeface="Times New Roman" pitchFamily="18" charset="0"/>
                <a:ea typeface="Calibri" pitchFamily="34" charset="0"/>
                <a:cs typeface="Times New Roman" pitchFamily="18" charset="0"/>
              </a:rPr>
              <a:t>a.	1915		</a:t>
            </a:r>
            <a:endParaRPr lang="en-US" smtClean="0">
              <a:latin typeface="Arial" charset="0"/>
            </a:endParaRPr>
          </a:p>
          <a:p>
            <a:pPr marL="0" indent="0">
              <a:spcBef>
                <a:spcPct val="0"/>
              </a:spcBef>
              <a:buFontTx/>
              <a:buNone/>
            </a:pPr>
            <a:r>
              <a:rPr lang="en-US" smtClean="0">
                <a:latin typeface="Times New Roman" pitchFamily="18" charset="0"/>
                <a:ea typeface="Calibri" pitchFamily="34" charset="0"/>
                <a:cs typeface="Calibri" pitchFamily="34" charset="0"/>
              </a:rPr>
              <a:t>b.	1920		</a:t>
            </a:r>
            <a:endParaRPr lang="en-US" smtClean="0">
              <a:latin typeface="Arial" charset="0"/>
            </a:endParaRPr>
          </a:p>
          <a:p>
            <a:pPr marL="0" indent="0">
              <a:spcBef>
                <a:spcPct val="0"/>
              </a:spcBef>
              <a:buFontTx/>
              <a:buNone/>
            </a:pPr>
            <a:r>
              <a:rPr lang="en-US" smtClean="0">
                <a:latin typeface="Times New Roman" pitchFamily="18" charset="0"/>
                <a:ea typeface="Calibri" pitchFamily="34" charset="0"/>
                <a:cs typeface="Calibri" pitchFamily="34" charset="0"/>
              </a:rPr>
              <a:t>c.	1918		</a:t>
            </a:r>
            <a:endParaRPr lang="en-US" smtClean="0">
              <a:latin typeface="Arial" charset="0"/>
            </a:endParaRPr>
          </a:p>
          <a:p>
            <a:pPr marL="0" indent="0">
              <a:spcBef>
                <a:spcPct val="0"/>
              </a:spcBef>
              <a:buFontTx/>
              <a:buNone/>
            </a:pPr>
            <a:r>
              <a:rPr lang="en-US" smtClean="0">
                <a:latin typeface="Times New Roman" pitchFamily="18" charset="0"/>
                <a:ea typeface="Calibri" pitchFamily="34" charset="0"/>
                <a:cs typeface="Calibri" pitchFamily="34" charset="0"/>
              </a:rPr>
              <a:t>d.	1756	</a:t>
            </a:r>
            <a:r>
              <a:rPr lang="en-US" sz="1100" smtClean="0">
                <a:latin typeface="Times New Roman" pitchFamily="18" charset="0"/>
                <a:ea typeface="Calibri" pitchFamily="34" charset="0"/>
                <a:cs typeface="Calibri" pitchFamily="34" charset="0"/>
              </a:rPr>
              <a:t>	</a:t>
            </a:r>
            <a:endParaRPr lang="en-US" sz="1800" smtClean="0">
              <a:latin typeface="Arial" charset="0"/>
            </a:endParaRP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274638"/>
            <a:ext cx="8229600" cy="792162"/>
          </a:xfrm>
        </p:spPr>
        <p:txBody>
          <a:bodyPr/>
          <a:lstStyle/>
          <a:p>
            <a:r>
              <a:rPr dirty="0" smtClean="0"/>
              <a:t>Quiz</a:t>
            </a:r>
          </a:p>
        </p:txBody>
      </p:sp>
      <p:sp>
        <p:nvSpPr>
          <p:cNvPr id="110593" name="Rectangle 1"/>
          <p:cNvSpPr>
            <a:spLocks noGrp="1" noChangeArrowheads="1"/>
          </p:cNvSpPr>
          <p:nvPr>
            <p:ph idx="1"/>
          </p:nvPr>
        </p:nvSpPr>
        <p:spPr>
          <a:xfrm>
            <a:off x="838200" y="1219200"/>
            <a:ext cx="7366000" cy="3540125"/>
          </a:xfrm>
        </p:spPr>
        <p:txBody>
          <a:bodyPr wrap="none" anchor="ctr">
            <a:spAutoFit/>
          </a:bodyPr>
          <a:lstStyle/>
          <a:p>
            <a:pPr marL="514350" indent="-514350">
              <a:spcBef>
                <a:spcPct val="0"/>
              </a:spcBef>
              <a:buFont typeface="Arial" charset="0"/>
              <a:buNone/>
              <a:defRPr/>
            </a:pPr>
            <a:r>
              <a:rPr lang="en-US" dirty="0" smtClean="0">
                <a:latin typeface="Times New Roman" pitchFamily="18" charset="0"/>
                <a:ea typeface="Calibri" pitchFamily="34" charset="0"/>
                <a:cs typeface="Times New Roman" pitchFamily="18" charset="0"/>
              </a:rPr>
              <a:t>In what year were women given the formal </a:t>
            </a:r>
          </a:p>
          <a:p>
            <a:pPr marL="514350" indent="-514350">
              <a:spcBef>
                <a:spcPct val="0"/>
              </a:spcBef>
              <a:buFont typeface="Arial" pitchFamily="34" charset="0"/>
              <a:buNone/>
              <a:defRPr/>
            </a:pPr>
            <a:r>
              <a:rPr lang="en-US" dirty="0" smtClean="0">
                <a:latin typeface="Times New Roman" pitchFamily="18" charset="0"/>
                <a:ea typeface="Calibri" pitchFamily="34" charset="0"/>
                <a:cs typeface="Times New Roman" pitchFamily="18" charset="0"/>
              </a:rPr>
              <a:t>right to serve as a Deputy to the Episcopal </a:t>
            </a:r>
          </a:p>
          <a:p>
            <a:pPr marL="514350" indent="-514350">
              <a:spcBef>
                <a:spcPct val="0"/>
              </a:spcBef>
              <a:buFont typeface="Arial" pitchFamily="34" charset="0"/>
              <a:buNone/>
              <a:defRPr/>
            </a:pPr>
            <a:r>
              <a:rPr lang="en-US" dirty="0" smtClean="0">
                <a:latin typeface="Times New Roman" pitchFamily="18" charset="0"/>
                <a:ea typeface="Calibri" pitchFamily="34" charset="0"/>
                <a:cs typeface="Times New Roman" pitchFamily="18" charset="0"/>
              </a:rPr>
              <a:t>Church</a:t>
            </a:r>
            <a:r>
              <a:rPr lang="en-US" dirty="0" smtClean="0">
                <a:latin typeface="Arial"/>
                <a:ea typeface="Calibri" pitchFamily="34" charset="0"/>
                <a:cs typeface="Times New Roman" pitchFamily="18" charset="0"/>
              </a:rPr>
              <a:t>’</a:t>
            </a:r>
            <a:r>
              <a:rPr lang="en-US" dirty="0" smtClean="0">
                <a:latin typeface="Times New Roman" pitchFamily="18" charset="0"/>
                <a:ea typeface="Calibri" pitchFamily="34" charset="0"/>
                <a:cs typeface="Times New Roman" pitchFamily="18" charset="0"/>
              </a:rPr>
              <a:t>s General Convention?</a:t>
            </a:r>
            <a:endParaRPr lang="en-US" dirty="0" smtClean="0">
              <a:latin typeface="Arial" pitchFamily="34" charset="0"/>
            </a:endParaRPr>
          </a:p>
          <a:p>
            <a:pPr marL="0" indent="0">
              <a:spcBef>
                <a:spcPct val="0"/>
              </a:spcBef>
              <a:buFontTx/>
              <a:buNone/>
              <a:defRPr/>
            </a:pPr>
            <a:r>
              <a:rPr lang="en-US" dirty="0" smtClean="0">
                <a:latin typeface="Times New Roman" pitchFamily="18" charset="0"/>
                <a:ea typeface="Calibri" pitchFamily="34" charset="0"/>
                <a:cs typeface="Times New Roman" pitchFamily="18" charset="0"/>
              </a:rPr>
              <a:t>a.	1974			</a:t>
            </a:r>
            <a:endParaRPr lang="en-US" dirty="0" smtClean="0">
              <a:latin typeface="Arial" pitchFamily="34" charset="0"/>
            </a:endParaRPr>
          </a:p>
          <a:p>
            <a:pPr marL="0" indent="0">
              <a:spcBef>
                <a:spcPct val="0"/>
              </a:spcBef>
              <a:buFontTx/>
              <a:buNone/>
              <a:defRPr/>
            </a:pPr>
            <a:r>
              <a:rPr lang="en-US" dirty="0" smtClean="0">
                <a:latin typeface="Times New Roman" pitchFamily="18" charset="0"/>
                <a:ea typeface="Calibri" pitchFamily="34" charset="0"/>
                <a:cs typeface="Times New Roman" pitchFamily="18" charset="0"/>
              </a:rPr>
              <a:t>b.	1920		</a:t>
            </a:r>
            <a:endParaRPr lang="en-US" dirty="0" smtClean="0">
              <a:latin typeface="Arial" pitchFamily="34" charset="0"/>
            </a:endParaRPr>
          </a:p>
          <a:p>
            <a:pPr marL="0" indent="0">
              <a:spcBef>
                <a:spcPct val="0"/>
              </a:spcBef>
              <a:buFontTx/>
              <a:buNone/>
              <a:defRPr/>
            </a:pPr>
            <a:r>
              <a:rPr lang="en-US" dirty="0" smtClean="0">
                <a:latin typeface="Times New Roman" pitchFamily="18" charset="0"/>
                <a:ea typeface="Calibri" pitchFamily="34" charset="0"/>
                <a:cs typeface="Times New Roman" pitchFamily="18" charset="0"/>
              </a:rPr>
              <a:t>c.	1970		</a:t>
            </a:r>
          </a:p>
          <a:p>
            <a:pPr marL="0" indent="0">
              <a:spcBef>
                <a:spcPct val="0"/>
              </a:spcBef>
              <a:buFontTx/>
              <a:buNone/>
              <a:defRPr/>
            </a:pPr>
            <a:r>
              <a:rPr lang="en-US" dirty="0" smtClean="0">
                <a:latin typeface="Times New Roman" pitchFamily="18" charset="0"/>
                <a:ea typeface="Calibri" pitchFamily="34" charset="0"/>
                <a:cs typeface="Times New Roman" pitchFamily="18" charset="0"/>
              </a:rPr>
              <a:t>d.	1976</a:t>
            </a:r>
            <a:r>
              <a:rPr lang="en-US" sz="1100" dirty="0" smtClean="0">
                <a:latin typeface="Times New Roman" pitchFamily="18" charset="0"/>
                <a:ea typeface="Calibri" pitchFamily="34" charset="0"/>
                <a:cs typeface="Times New Roman" pitchFamily="18" charset="0"/>
              </a:rPr>
              <a:t>		</a:t>
            </a:r>
            <a:r>
              <a:rPr lang="en-US" sz="800" dirty="0" smtClean="0">
                <a:latin typeface="Arial" pitchFamily="34" charset="0"/>
              </a:rPr>
              <a:t> </a:t>
            </a:r>
            <a:endParaRPr lang="en-US" sz="1800" dirty="0" smtClean="0">
              <a:latin typeface="Arial" pitchFamily="34" charset="0"/>
            </a:endParaRP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792162"/>
          </a:xfrm>
        </p:spPr>
        <p:txBody>
          <a:bodyPr/>
          <a:lstStyle/>
          <a:p>
            <a:r>
              <a:rPr dirty="0" smtClean="0"/>
              <a:t>Quiz</a:t>
            </a:r>
          </a:p>
        </p:txBody>
      </p:sp>
      <p:sp>
        <p:nvSpPr>
          <p:cNvPr id="26627" name="Rectangle 1"/>
          <p:cNvSpPr>
            <a:spLocks noGrp="1" noChangeArrowheads="1"/>
          </p:cNvSpPr>
          <p:nvPr>
            <p:ph idx="1"/>
          </p:nvPr>
        </p:nvSpPr>
        <p:spPr>
          <a:xfrm>
            <a:off x="685800" y="819150"/>
            <a:ext cx="7753350" cy="4770438"/>
          </a:xfrm>
        </p:spPr>
        <p:txBody>
          <a:bodyPr anchor="ctr">
            <a:spAutoFit/>
          </a:bodyPr>
          <a:lstStyle/>
          <a:p>
            <a:pPr marL="0" indent="0">
              <a:spcBef>
                <a:spcPct val="0"/>
              </a:spcBef>
              <a:buFontTx/>
              <a:buNone/>
            </a:pPr>
            <a:r>
              <a:rPr lang="en-US" smtClean="0">
                <a:latin typeface="Times New Roman" pitchFamily="18" charset="0"/>
                <a:ea typeface="Calibri" pitchFamily="34" charset="0"/>
                <a:cs typeface="Times New Roman" pitchFamily="18" charset="0"/>
              </a:rPr>
              <a:t>The British Parliament outlawed slave trade in 1807 and outlawed slavery in 1833. In what year was slavery ended in America and in what year did the Episcopal Church</a:t>
            </a:r>
            <a:r>
              <a:rPr lang="en-US" smtClean="0">
                <a:latin typeface="Arial" charset="0"/>
                <a:ea typeface="Calibri" pitchFamily="34" charset="0"/>
                <a:cs typeface="Times New Roman" pitchFamily="18" charset="0"/>
              </a:rPr>
              <a:t>’</a:t>
            </a:r>
            <a:r>
              <a:rPr lang="en-US" smtClean="0">
                <a:latin typeface="Times New Roman" pitchFamily="18" charset="0"/>
                <a:ea typeface="Calibri" pitchFamily="34" charset="0"/>
                <a:cs typeface="Times New Roman" pitchFamily="18" charset="0"/>
              </a:rPr>
              <a:t>s General Convention pass a resolution saying that slavery </a:t>
            </a:r>
            <a:r>
              <a:rPr lang="en-US" smtClean="0">
                <a:latin typeface="Arial" charset="0"/>
                <a:ea typeface="Calibri" pitchFamily="34" charset="0"/>
                <a:cs typeface="Times New Roman" pitchFamily="18" charset="0"/>
              </a:rPr>
              <a:t>“</a:t>
            </a:r>
            <a:r>
              <a:rPr lang="en-US" smtClean="0">
                <a:latin typeface="Times New Roman" pitchFamily="18" charset="0"/>
                <a:ea typeface="Calibri" pitchFamily="34" charset="0"/>
                <a:cs typeface="Times New Roman" pitchFamily="18" charset="0"/>
              </a:rPr>
              <a:t>was and is a sin”?</a:t>
            </a:r>
            <a:r>
              <a:rPr lang="en-US" sz="2800" smtClean="0">
                <a:latin typeface="Times New Roman" pitchFamily="18" charset="0"/>
                <a:ea typeface="Calibri" pitchFamily="34" charset="0"/>
                <a:cs typeface="Times New Roman" pitchFamily="18" charset="0"/>
              </a:rPr>
              <a:t> </a:t>
            </a:r>
            <a:endParaRPr lang="en-US" sz="2800" smtClean="0">
              <a:latin typeface="Arial" charset="0"/>
              <a:ea typeface="Calibri" pitchFamily="34" charset="0"/>
            </a:endParaRPr>
          </a:p>
          <a:p>
            <a:pPr marL="0" indent="0">
              <a:spcBef>
                <a:spcPct val="0"/>
              </a:spcBef>
              <a:buFontTx/>
              <a:buNone/>
            </a:pPr>
            <a:r>
              <a:rPr lang="en-US" sz="2800" smtClean="0">
                <a:latin typeface="Times New Roman" pitchFamily="18" charset="0"/>
                <a:ea typeface="Calibri" pitchFamily="34" charset="0"/>
                <a:cs typeface="Times New Roman" pitchFamily="18" charset="0"/>
              </a:rPr>
              <a:t>a.	1863 and 1865		</a:t>
            </a:r>
            <a:endParaRPr lang="en-US" sz="2800" smtClean="0">
              <a:latin typeface="Arial" charset="0"/>
            </a:endParaRPr>
          </a:p>
          <a:p>
            <a:pPr marL="0" indent="0">
              <a:spcBef>
                <a:spcPct val="0"/>
              </a:spcBef>
              <a:buFontTx/>
              <a:buNone/>
            </a:pPr>
            <a:r>
              <a:rPr lang="en-US" sz="2800" smtClean="0">
                <a:latin typeface="Times New Roman" pitchFamily="18" charset="0"/>
                <a:ea typeface="Calibri" pitchFamily="34" charset="0"/>
                <a:cs typeface="Calibri" pitchFamily="34" charset="0"/>
              </a:rPr>
              <a:t>b.	1863 and 1866		</a:t>
            </a:r>
            <a:endParaRPr lang="en-US" sz="2800" smtClean="0">
              <a:latin typeface="Arial" charset="0"/>
            </a:endParaRPr>
          </a:p>
          <a:p>
            <a:pPr marL="0" indent="0">
              <a:spcBef>
                <a:spcPct val="0"/>
              </a:spcBef>
              <a:buFontTx/>
              <a:buNone/>
            </a:pPr>
            <a:r>
              <a:rPr lang="en-US" sz="2800" smtClean="0">
                <a:latin typeface="Times New Roman" pitchFamily="18" charset="0"/>
                <a:ea typeface="Calibri" pitchFamily="34" charset="0"/>
                <a:cs typeface="Calibri" pitchFamily="34" charset="0"/>
              </a:rPr>
              <a:t>c.	1865 and 1883		</a:t>
            </a:r>
            <a:endParaRPr lang="en-US" sz="2800" smtClean="0">
              <a:latin typeface="Arial" charset="0"/>
            </a:endParaRPr>
          </a:p>
          <a:p>
            <a:pPr marL="0" indent="0">
              <a:spcBef>
                <a:spcPct val="0"/>
              </a:spcBef>
              <a:buFontTx/>
              <a:buNone/>
            </a:pPr>
            <a:r>
              <a:rPr lang="en-US" sz="2800" smtClean="0">
                <a:latin typeface="Times New Roman" pitchFamily="18" charset="0"/>
                <a:ea typeface="Calibri" pitchFamily="34" charset="0"/>
                <a:cs typeface="Calibri" pitchFamily="34" charset="0"/>
              </a:rPr>
              <a:t>d.	1865 and 2006	</a:t>
            </a:r>
            <a:endParaRPr lang="en-US" sz="2800" smtClean="0">
              <a:latin typeface="Arial" charset="0"/>
            </a:endParaRPr>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smtClean="0"/>
              <a:t>SCLM Resolutions for 2012 GC</a:t>
            </a:r>
          </a:p>
        </p:txBody>
      </p:sp>
      <p:sp>
        <p:nvSpPr>
          <p:cNvPr id="21507" name="Content Placeholder 2"/>
          <p:cNvSpPr>
            <a:spLocks noGrp="1"/>
          </p:cNvSpPr>
          <p:nvPr>
            <p:ph idx="1"/>
          </p:nvPr>
        </p:nvSpPr>
        <p:spPr>
          <a:xfrm>
            <a:off x="990600" y="1600200"/>
            <a:ext cx="7162800" cy="4525963"/>
          </a:xfrm>
        </p:spPr>
        <p:txBody>
          <a:bodyPr/>
          <a:lstStyle/>
          <a:p>
            <a:pPr eaLnBrk="1" hangingPunct="1">
              <a:buFont typeface="Arial" charset="0"/>
              <a:buNone/>
            </a:pPr>
            <a:r>
              <a:rPr lang="en-US" smtClean="0"/>
              <a:t>RESOLUTION #A049:</a:t>
            </a:r>
          </a:p>
          <a:p>
            <a:pPr eaLnBrk="1" hangingPunct="1">
              <a:spcAft>
                <a:spcPts val="1200"/>
              </a:spcAft>
            </a:pPr>
            <a:r>
              <a:rPr lang="en-US" sz="2400" smtClean="0"/>
              <a:t>Commend </a:t>
            </a:r>
            <a:r>
              <a:rPr lang="en-US" sz="2400" i="1" smtClean="0"/>
              <a:t>Blessing</a:t>
            </a:r>
            <a:r>
              <a:rPr lang="en-US" sz="2400" smtClean="0"/>
              <a:t> material for study &amp; use</a:t>
            </a:r>
          </a:p>
          <a:p>
            <a:pPr eaLnBrk="1" hangingPunct="1">
              <a:spcAft>
                <a:spcPts val="1200"/>
              </a:spcAft>
            </a:pPr>
            <a:r>
              <a:rPr lang="en-US" sz="2400" smtClean="0"/>
              <a:t>Authorize </a:t>
            </a:r>
            <a:r>
              <a:rPr lang="en-US" sz="2400" i="1" smtClean="0"/>
              <a:t>Liturgy</a:t>
            </a:r>
            <a:r>
              <a:rPr lang="en-US" sz="2400" smtClean="0"/>
              <a:t> for trial use under Bishop’s direction</a:t>
            </a:r>
          </a:p>
          <a:p>
            <a:pPr eaLnBrk="1" hangingPunct="1">
              <a:spcAft>
                <a:spcPts val="1200"/>
              </a:spcAft>
            </a:pPr>
            <a:r>
              <a:rPr lang="en-US" sz="2400" smtClean="0"/>
              <a:t>Bishop: generous pastoral response and         may adapt </a:t>
            </a:r>
            <a:r>
              <a:rPr lang="en-US" sz="2400" i="1" smtClean="0"/>
              <a:t>Liturgy &amp; Declaration of Intention</a:t>
            </a:r>
          </a:p>
          <a:p>
            <a:pPr eaLnBrk="1" hangingPunct="1"/>
            <a:r>
              <a:rPr lang="en-US" sz="2400" smtClean="0"/>
              <a:t>Develop open process of review (Episcopal and Anglican) and report back in 2015</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smtClean="0"/>
              <a:t>SCLM Resolutions for 2012 GC</a:t>
            </a:r>
          </a:p>
        </p:txBody>
      </p:sp>
      <p:sp>
        <p:nvSpPr>
          <p:cNvPr id="3" name="Content Placeholder 2"/>
          <p:cNvSpPr>
            <a:spLocks noGrp="1"/>
          </p:cNvSpPr>
          <p:nvPr>
            <p:ph idx="1"/>
          </p:nvPr>
        </p:nvSpPr>
        <p:spPr>
          <a:xfrm>
            <a:off x="1143000" y="1219200"/>
            <a:ext cx="7162800" cy="4906963"/>
          </a:xfrm>
        </p:spPr>
        <p:txBody>
          <a:bodyPr rtlCol="0">
            <a:normAutofit lnSpcReduction="10000"/>
          </a:bodyPr>
          <a:lstStyle/>
          <a:p>
            <a:pPr eaLnBrk="1" fontAlgn="auto" hangingPunct="1">
              <a:spcAft>
                <a:spcPts val="0"/>
              </a:spcAft>
              <a:buFont typeface="Arial" pitchFamily="34" charset="0"/>
              <a:buNone/>
              <a:defRPr/>
            </a:pPr>
            <a:r>
              <a:rPr lang="en-US" dirty="0" smtClean="0"/>
              <a:t>RESOLUTION #A050:</a:t>
            </a:r>
          </a:p>
          <a:p>
            <a:pPr eaLnBrk="1" fontAlgn="auto" hangingPunct="1">
              <a:spcAft>
                <a:spcPts val="1200"/>
              </a:spcAft>
              <a:buFont typeface="Arial" pitchFamily="34" charset="0"/>
              <a:buChar char="•"/>
              <a:defRPr/>
            </a:pPr>
            <a:r>
              <a:rPr lang="en-US" sz="2400" dirty="0" smtClean="0"/>
              <a:t>Task Force - explore biblical, theological, historical, liturgical, and canonical dimensions of marriage</a:t>
            </a:r>
          </a:p>
          <a:p>
            <a:pPr eaLnBrk="1" fontAlgn="auto" hangingPunct="1">
              <a:spcAft>
                <a:spcPts val="1200"/>
              </a:spcAft>
              <a:buFont typeface="Arial" pitchFamily="34" charset="0"/>
              <a:buChar char="•"/>
              <a:defRPr/>
            </a:pPr>
            <a:r>
              <a:rPr lang="en-US" sz="2400" dirty="0" smtClean="0"/>
              <a:t>Consider issues of social &amp; cultural change that include, but are not limited to, same-gender couples</a:t>
            </a:r>
          </a:p>
          <a:p>
            <a:pPr eaLnBrk="1" fontAlgn="auto" hangingPunct="1">
              <a:spcAft>
                <a:spcPts val="1200"/>
              </a:spcAft>
              <a:buFont typeface="Arial" pitchFamily="34" charset="0"/>
              <a:buChar char="•"/>
              <a:defRPr/>
            </a:pPr>
            <a:r>
              <a:rPr lang="en-US" sz="2400" dirty="0" smtClean="0"/>
              <a:t>Develop tools for theological reflection and norms for local theological discussion</a:t>
            </a:r>
          </a:p>
          <a:p>
            <a:pPr eaLnBrk="1" fontAlgn="auto" hangingPunct="1">
              <a:spcAft>
                <a:spcPts val="1200"/>
              </a:spcAft>
              <a:buFont typeface="Arial" pitchFamily="34" charset="0"/>
              <a:buChar char="•"/>
              <a:defRPr/>
            </a:pPr>
            <a:r>
              <a:rPr lang="en-US" sz="2400" dirty="0" smtClean="0"/>
              <a:t>Report back 2015</a:t>
            </a:r>
          </a:p>
          <a:p>
            <a:pPr eaLnBrk="1" fontAlgn="auto" hangingPunct="1">
              <a:spcAft>
                <a:spcPts val="0"/>
              </a:spcAft>
              <a:buFont typeface="Arial" pitchFamily="34" charset="0"/>
              <a:buChar char="•"/>
              <a:defRPr/>
            </a:pPr>
            <a:r>
              <a:rPr lang="en-US" sz="2400" dirty="0" smtClean="0"/>
              <a:t>Request $30,000 for implementation</a:t>
            </a:r>
            <a:endParaRPr lang="en-US" sz="2400"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990600" y="1524000"/>
            <a:ext cx="7239000" cy="4191000"/>
          </a:xfrm>
        </p:spPr>
        <p:txBody>
          <a:bodyPr/>
          <a:lstStyle/>
          <a:p>
            <a:pPr algn="ctr" eaLnBrk="1" hangingPunct="1">
              <a:spcAft>
                <a:spcPts val="1200"/>
              </a:spcAft>
              <a:buFont typeface="Arial" charset="0"/>
              <a:buNone/>
              <a:defRPr/>
            </a:pPr>
            <a:r>
              <a:rPr lang="en-US" b="1" dirty="0" smtClean="0">
                <a:latin typeface="+mj-lt"/>
                <a:cs typeface="Kartika" pitchFamily="18" charset="0"/>
              </a:rPr>
              <a:t>Most Frequently asked Questions</a:t>
            </a:r>
          </a:p>
          <a:p>
            <a:pPr eaLnBrk="1" hangingPunct="1">
              <a:spcAft>
                <a:spcPts val="1200"/>
              </a:spcAft>
              <a:defRPr/>
            </a:pPr>
            <a:r>
              <a:rPr lang="en-US" sz="2800" dirty="0" smtClean="0">
                <a:latin typeface="+mj-lt"/>
                <a:cs typeface="Kartika" pitchFamily="18" charset="0"/>
              </a:rPr>
              <a:t>Clarity of GC’s request</a:t>
            </a:r>
          </a:p>
          <a:p>
            <a:pPr eaLnBrk="1" hangingPunct="1">
              <a:spcAft>
                <a:spcPts val="1200"/>
              </a:spcAft>
              <a:defRPr/>
            </a:pPr>
            <a:r>
              <a:rPr lang="en-US" sz="2800" dirty="0" smtClean="0">
                <a:latin typeface="+mj-lt"/>
                <a:cs typeface="Kartika" pitchFamily="18" charset="0"/>
              </a:rPr>
              <a:t>Same expectations for same-gender couples as different-gender couples</a:t>
            </a:r>
          </a:p>
          <a:p>
            <a:pPr eaLnBrk="1" hangingPunct="1">
              <a:defRPr/>
            </a:pPr>
            <a:r>
              <a:rPr lang="en-US" sz="2800" dirty="0" smtClean="0">
                <a:latin typeface="+mj-lt"/>
                <a:cs typeface="Kartika" pitchFamily="18" charset="0"/>
              </a:rPr>
              <a:t>Look through the lens of the </a:t>
            </a:r>
            <a:r>
              <a:rPr lang="en-US" sz="2800" b="1" i="1" dirty="0" smtClean="0">
                <a:latin typeface="+mj-lt"/>
                <a:cs typeface="Kartika" pitchFamily="18" charset="0"/>
              </a:rPr>
              <a:t>Declaration of Intent</a:t>
            </a:r>
            <a:r>
              <a:rPr lang="en-US" sz="2800" dirty="0" smtClean="0">
                <a:latin typeface="+mj-lt"/>
                <a:cs typeface="Kartika" pitchFamily="18" charset="0"/>
              </a:rPr>
              <a:t> as required in a marriage  and adapted for lifelong covenant</a:t>
            </a:r>
          </a:p>
        </p:txBody>
      </p:sp>
      <p:sp>
        <p:nvSpPr>
          <p:cNvPr id="29699" name="Title 3"/>
          <p:cNvSpPr>
            <a:spLocks noGrp="1"/>
          </p:cNvSpPr>
          <p:nvPr>
            <p:ph type="title"/>
          </p:nvPr>
        </p:nvSpPr>
        <p:spPr>
          <a:xfrm>
            <a:off x="457200" y="381000"/>
            <a:ext cx="8229600" cy="1219200"/>
          </a:xfrm>
        </p:spPr>
        <p:txBody>
          <a:bodyPr/>
          <a:lstStyle/>
          <a:p>
            <a:r>
              <a:rPr sz="3200" smtClean="0"/>
              <a:t>What kind of relationships </a:t>
            </a:r>
            <a:br>
              <a:rPr sz="3200" smtClean="0"/>
            </a:br>
            <a:r>
              <a:rPr sz="3200" smtClean="0"/>
              <a:t>are we blessing?</a:t>
            </a:r>
            <a:endParaRPr sz="4000" b="1" smtClean="0">
              <a:solidFill>
                <a:srgbClr val="FF0000"/>
              </a:solidFill>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6147">
                                            <p:txEl>
                                              <p:pRg st="1" end="1"/>
                                            </p:txEl>
                                          </p:spTgt>
                                        </p:tgtEl>
                                        <p:attrNameLst>
                                          <p:attrName>style.visibility</p:attrName>
                                        </p:attrNameLst>
                                      </p:cBhvr>
                                      <p:to>
                                        <p:strVal val="visible"/>
                                      </p:to>
                                    </p:set>
                                    <p:animEffect transition="in" filter="wipe(up)">
                                      <p:cBhvr>
                                        <p:cTn id="7" dur="500"/>
                                        <p:tgtEl>
                                          <p:spTgt spid="6147">
                                            <p:txEl>
                                              <p:pRg st="1" end="1"/>
                                            </p:txEl>
                                          </p:spTgt>
                                        </p:tgtEl>
                                      </p:cBhvr>
                                    </p:animEffect>
                                  </p:childTnLst>
                                </p:cTn>
                              </p:par>
                            </p:childTnLst>
                          </p:cTn>
                        </p:par>
                        <p:par>
                          <p:cTn id="8" fill="hold">
                            <p:stCondLst>
                              <p:cond delay="1000"/>
                            </p:stCondLst>
                            <p:childTnLst>
                              <p:par>
                                <p:cTn id="9" presetID="22" presetClass="entr" presetSubtype="1" fill="hold" nodeType="afterEffect">
                                  <p:stCondLst>
                                    <p:cond delay="500"/>
                                  </p:stCondLst>
                                  <p:childTnLst>
                                    <p:set>
                                      <p:cBhvr>
                                        <p:cTn id="10" dur="1" fill="hold">
                                          <p:stCondLst>
                                            <p:cond delay="0"/>
                                          </p:stCondLst>
                                        </p:cTn>
                                        <p:tgtEl>
                                          <p:spTgt spid="6147">
                                            <p:txEl>
                                              <p:pRg st="2" end="2"/>
                                            </p:txEl>
                                          </p:spTgt>
                                        </p:tgtEl>
                                        <p:attrNameLst>
                                          <p:attrName>style.visibility</p:attrName>
                                        </p:attrNameLst>
                                      </p:cBhvr>
                                      <p:to>
                                        <p:strVal val="visible"/>
                                      </p:to>
                                    </p:set>
                                    <p:animEffect transition="in" filter="wipe(up)">
                                      <p:cBhvr>
                                        <p:cTn id="11" dur="1000"/>
                                        <p:tgtEl>
                                          <p:spTgt spid="6147">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6147">
                                            <p:txEl>
                                              <p:pRg st="3" end="3"/>
                                            </p:txEl>
                                          </p:spTgt>
                                        </p:tgtEl>
                                        <p:attrNameLst>
                                          <p:attrName>style.visibility</p:attrName>
                                        </p:attrNameLst>
                                      </p:cBhvr>
                                      <p:to>
                                        <p:strVal val="visible"/>
                                      </p:to>
                                    </p:set>
                                    <p:animEffect transition="in" filter="wipe(up)">
                                      <p:cBhvr>
                                        <p:cTn id="16" dur="1000"/>
                                        <p:tgtEl>
                                          <p:spTgt spid="61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txBox="1">
            <a:spLocks/>
          </p:cNvSpPr>
          <p:nvPr/>
        </p:nvSpPr>
        <p:spPr bwMode="auto">
          <a:xfrm>
            <a:off x="914400" y="1295400"/>
            <a:ext cx="7315200" cy="4343400"/>
          </a:xfrm>
          <a:prstGeom prst="rect">
            <a:avLst/>
          </a:prstGeom>
          <a:noFill/>
          <a:ln w="9525">
            <a:noFill/>
            <a:miter lim="800000"/>
            <a:headEnd/>
            <a:tailEnd/>
          </a:ln>
        </p:spPr>
        <p:txBody>
          <a:bodyPr/>
          <a:lstStyle/>
          <a:p>
            <a:pPr>
              <a:spcAft>
                <a:spcPts val="1200"/>
              </a:spcAft>
            </a:pPr>
            <a:endParaRPr lang="en-US" sz="2400">
              <a:latin typeface="Kartika" pitchFamily="18" charset="0"/>
              <a:ea typeface="Kartika" pitchFamily="18" charset="0"/>
              <a:cs typeface="Kartika" pitchFamily="18" charset="0"/>
            </a:endParaRPr>
          </a:p>
        </p:txBody>
      </p:sp>
      <p:pic>
        <p:nvPicPr>
          <p:cNvPr id="30723" name="Picture 4" descr="declaration of intentions picture2.jpg"/>
          <p:cNvPicPr>
            <a:picLocks noChangeAspect="1"/>
          </p:cNvPicPr>
          <p:nvPr/>
        </p:nvPicPr>
        <p:blipFill>
          <a:blip r:embed="rId3" cstate="print"/>
          <a:srcRect/>
          <a:stretch>
            <a:fillRect/>
          </a:stretch>
        </p:blipFill>
        <p:spPr bwMode="auto">
          <a:xfrm>
            <a:off x="1604963" y="0"/>
            <a:ext cx="5934075" cy="685800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1066800"/>
            <a:ext cx="7010400" cy="4876800"/>
          </a:xfrm>
        </p:spPr>
        <p:txBody>
          <a:bodyPr rtlCol="0">
            <a:normAutofit fontScale="70000" lnSpcReduction="20000"/>
          </a:bodyPr>
          <a:lstStyle/>
          <a:p>
            <a:pPr eaLnBrk="1" fontAlgn="auto" hangingPunct="1">
              <a:spcBef>
                <a:spcPts val="0"/>
              </a:spcBef>
              <a:spcAft>
                <a:spcPts val="1800"/>
              </a:spcAft>
              <a:buFont typeface="Arial" charset="0"/>
              <a:buNone/>
              <a:defRPr/>
            </a:pPr>
            <a:r>
              <a:rPr lang="en-US" sz="4100" dirty="0" smtClean="0"/>
              <a:t>Anne and Brenda</a:t>
            </a:r>
          </a:p>
          <a:p>
            <a:pPr lvl="1" eaLnBrk="1" fontAlgn="auto" hangingPunct="1">
              <a:spcBef>
                <a:spcPts val="0"/>
              </a:spcBef>
              <a:spcAft>
                <a:spcPts val="1200"/>
              </a:spcAft>
              <a:defRPr/>
            </a:pPr>
            <a:r>
              <a:rPr lang="en-US" sz="3000" dirty="0" smtClean="0"/>
              <a:t>New York. Couple for 11 years. 5 year old son.</a:t>
            </a:r>
          </a:p>
          <a:p>
            <a:pPr lvl="1" eaLnBrk="1" fontAlgn="auto" hangingPunct="1">
              <a:spcBef>
                <a:spcPts val="0"/>
              </a:spcBef>
              <a:spcAft>
                <a:spcPts val="1200"/>
              </a:spcAft>
              <a:defRPr/>
            </a:pPr>
            <a:r>
              <a:rPr lang="en-US" sz="3000" dirty="0" smtClean="0"/>
              <a:t>Previous church – reject &amp; condemn</a:t>
            </a:r>
          </a:p>
          <a:p>
            <a:pPr lvl="1" eaLnBrk="1" fontAlgn="auto" hangingPunct="1">
              <a:spcBef>
                <a:spcPts val="0"/>
              </a:spcBef>
              <a:spcAft>
                <a:spcPts val="1200"/>
              </a:spcAft>
              <a:defRPr/>
            </a:pPr>
            <a:r>
              <a:rPr lang="en-US" sz="3000" dirty="0" smtClean="0"/>
              <a:t>Post-2001:  Formation Course St. Luke’s</a:t>
            </a:r>
          </a:p>
          <a:p>
            <a:pPr lvl="1" eaLnBrk="1" fontAlgn="auto" hangingPunct="1">
              <a:spcBef>
                <a:spcPts val="0"/>
              </a:spcBef>
              <a:spcAft>
                <a:spcPts val="1200"/>
              </a:spcAft>
              <a:defRPr/>
            </a:pPr>
            <a:r>
              <a:rPr lang="en-US" sz="3000" dirty="0" smtClean="0"/>
              <a:t>Normal prenuptial requirements</a:t>
            </a:r>
          </a:p>
          <a:p>
            <a:pPr lvl="1" eaLnBrk="1" fontAlgn="auto" hangingPunct="1">
              <a:spcBef>
                <a:spcPts val="0"/>
              </a:spcBef>
              <a:spcAft>
                <a:spcPts val="0"/>
              </a:spcAft>
              <a:defRPr/>
            </a:pPr>
            <a:r>
              <a:rPr lang="en-US" sz="3000" dirty="0" smtClean="0"/>
              <a:t>Church liturgy</a:t>
            </a:r>
          </a:p>
          <a:p>
            <a:pPr lvl="2" eaLnBrk="1" fontAlgn="auto" hangingPunct="1">
              <a:spcBef>
                <a:spcPts val="0"/>
              </a:spcBef>
              <a:spcAft>
                <a:spcPts val="0"/>
              </a:spcAft>
              <a:defRPr/>
            </a:pPr>
            <a:r>
              <a:rPr lang="en-US" sz="3000" dirty="0" smtClean="0"/>
              <a:t>Set in Eucharist</a:t>
            </a:r>
          </a:p>
          <a:p>
            <a:pPr lvl="2" eaLnBrk="1" fontAlgn="auto" hangingPunct="1">
              <a:spcBef>
                <a:spcPts val="0"/>
              </a:spcBef>
              <a:spcAft>
                <a:spcPts val="0"/>
              </a:spcAft>
              <a:defRPr/>
            </a:pPr>
            <a:r>
              <a:rPr lang="en-US" sz="3000" dirty="0" smtClean="0"/>
              <a:t>Vows by couple and community</a:t>
            </a:r>
          </a:p>
          <a:p>
            <a:pPr lvl="2" eaLnBrk="1" fontAlgn="auto" hangingPunct="1">
              <a:spcBef>
                <a:spcPts val="0"/>
              </a:spcBef>
              <a:spcAft>
                <a:spcPts val="600"/>
              </a:spcAft>
              <a:defRPr/>
            </a:pPr>
            <a:r>
              <a:rPr lang="en-US" sz="3000" dirty="0" smtClean="0"/>
              <a:t>Elaborate liturgy to reflect their parish</a:t>
            </a:r>
          </a:p>
          <a:p>
            <a:pPr lvl="1" eaLnBrk="1" fontAlgn="auto" hangingPunct="1">
              <a:spcBef>
                <a:spcPts val="0"/>
              </a:spcBef>
              <a:spcAft>
                <a:spcPts val="1200"/>
              </a:spcAft>
              <a:defRPr/>
            </a:pPr>
            <a:r>
              <a:rPr lang="en-US" sz="3000" dirty="0" smtClean="0"/>
              <a:t>Insights: renewed, blessed, supported, called to give back, healing,  safe and salvation journey.</a:t>
            </a:r>
          </a:p>
          <a:p>
            <a:pPr algn="r" eaLnBrk="1" fontAlgn="auto" hangingPunct="1">
              <a:spcBef>
                <a:spcPts val="0"/>
              </a:spcBef>
              <a:spcAft>
                <a:spcPts val="0"/>
              </a:spcAft>
              <a:buFont typeface="Arial" charset="0"/>
              <a:buNone/>
              <a:defRPr/>
            </a:pPr>
            <a:r>
              <a:rPr lang="en-US" sz="1900" i="1" dirty="0" smtClean="0"/>
              <a:t>Same-Sex Unions: Stories and Rites</a:t>
            </a:r>
            <a:r>
              <a:rPr lang="en-US" sz="1900" dirty="0" smtClean="0"/>
              <a:t>, Marshall, Paul,  </a:t>
            </a:r>
          </a:p>
          <a:p>
            <a:pPr algn="r" eaLnBrk="1" fontAlgn="auto" hangingPunct="1">
              <a:spcBef>
                <a:spcPts val="0"/>
              </a:spcBef>
              <a:spcAft>
                <a:spcPts val="0"/>
              </a:spcAft>
              <a:buFont typeface="Arial" charset="0"/>
              <a:buNone/>
              <a:defRPr/>
            </a:pPr>
            <a:r>
              <a:rPr lang="en-US" sz="1900" dirty="0" smtClean="0"/>
              <a:t>Church Publishing, 2004.  Pages 15-31.</a:t>
            </a:r>
          </a:p>
          <a:p>
            <a:pPr eaLnBrk="1" fontAlgn="auto" hangingPunct="1">
              <a:spcBef>
                <a:spcPts val="0"/>
              </a:spcBef>
              <a:spcAft>
                <a:spcPts val="0"/>
              </a:spcAft>
              <a:buFont typeface="Arial" charset="0"/>
              <a:buNone/>
              <a:defRPr/>
            </a:pPr>
            <a:endParaRPr lang="en-US" sz="1900" i="1" dirty="0" smtClean="0"/>
          </a:p>
        </p:txBody>
      </p:sp>
      <p:sp>
        <p:nvSpPr>
          <p:cNvPr id="31747" name="Title 4"/>
          <p:cNvSpPr>
            <a:spLocks noGrp="1"/>
          </p:cNvSpPr>
          <p:nvPr>
            <p:ph type="title"/>
          </p:nvPr>
        </p:nvSpPr>
        <p:spPr>
          <a:xfrm>
            <a:off x="457200" y="228600"/>
            <a:ext cx="8229600" cy="639763"/>
          </a:xfrm>
        </p:spPr>
        <p:txBody>
          <a:bodyPr/>
          <a:lstStyle/>
          <a:p>
            <a:r>
              <a:rPr smtClean="0"/>
              <a:t>Brief “case study”</a:t>
            </a:r>
          </a:p>
        </p:txBody>
      </p:sp>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143000"/>
            <a:ext cx="7010400" cy="4876800"/>
          </a:xfrm>
        </p:spPr>
        <p:txBody>
          <a:bodyPr rtlCol="0">
            <a:normAutofit/>
          </a:bodyPr>
          <a:lstStyle/>
          <a:p>
            <a:pPr eaLnBrk="1" fontAlgn="auto" hangingPunct="1">
              <a:spcBef>
                <a:spcPts val="0"/>
              </a:spcBef>
              <a:spcAft>
                <a:spcPts val="0"/>
              </a:spcAft>
              <a:buFont typeface="Arial" charset="0"/>
              <a:buNone/>
              <a:defRPr/>
            </a:pPr>
            <a:endParaRPr lang="en-US" sz="1900" i="1" dirty="0" smtClean="0"/>
          </a:p>
          <a:p>
            <a:pPr eaLnBrk="1" fontAlgn="auto" hangingPunct="1">
              <a:spcBef>
                <a:spcPts val="0"/>
              </a:spcBef>
              <a:spcAft>
                <a:spcPts val="0"/>
              </a:spcAft>
              <a:buFont typeface="Arial" charset="0"/>
              <a:buNone/>
              <a:defRPr/>
            </a:pPr>
            <a:r>
              <a:rPr lang="en-US" sz="2400" dirty="0" smtClean="0"/>
              <a:t>Two of the SCLM’s most important “discoveries:”</a:t>
            </a:r>
          </a:p>
          <a:p>
            <a:pPr eaLnBrk="1" fontAlgn="auto" hangingPunct="1">
              <a:spcBef>
                <a:spcPts val="0"/>
              </a:spcBef>
              <a:spcAft>
                <a:spcPts val="0"/>
              </a:spcAft>
              <a:buFont typeface="Arial" charset="0"/>
              <a:buNone/>
              <a:defRPr/>
            </a:pPr>
            <a:endParaRPr lang="en-US" sz="2400" dirty="0" smtClean="0"/>
          </a:p>
          <a:p>
            <a:pPr marL="457200" indent="-457200" eaLnBrk="1" fontAlgn="auto" hangingPunct="1">
              <a:spcBef>
                <a:spcPts val="0"/>
              </a:spcBef>
              <a:spcAft>
                <a:spcPts val="0"/>
              </a:spcAft>
              <a:buFont typeface="+mj-lt"/>
              <a:buAutoNum type="arabicPeriod"/>
              <a:defRPr/>
            </a:pPr>
            <a:r>
              <a:rPr lang="en-US" sz="2400" dirty="0" smtClean="0"/>
              <a:t>About </a:t>
            </a:r>
            <a:r>
              <a:rPr lang="en-US" sz="2400" b="1" dirty="0" smtClean="0"/>
              <a:t>real couples </a:t>
            </a:r>
            <a:r>
              <a:rPr lang="en-US" sz="2400" dirty="0" smtClean="0"/>
              <a:t>…  trying to love one another, be in relationship, find support / blessing from God and community.</a:t>
            </a:r>
          </a:p>
          <a:p>
            <a:pPr marL="457200" indent="-457200" eaLnBrk="1" fontAlgn="auto" hangingPunct="1">
              <a:spcBef>
                <a:spcPts val="0"/>
              </a:spcBef>
              <a:spcAft>
                <a:spcPts val="0"/>
              </a:spcAft>
              <a:buFont typeface="+mj-lt"/>
              <a:buAutoNum type="arabicPeriod"/>
              <a:defRPr/>
            </a:pPr>
            <a:endParaRPr lang="en-US" sz="2400" dirty="0" smtClean="0"/>
          </a:p>
          <a:p>
            <a:pPr marL="457200" indent="-457200" eaLnBrk="1" fontAlgn="auto" hangingPunct="1">
              <a:spcBef>
                <a:spcPts val="0"/>
              </a:spcBef>
              <a:spcAft>
                <a:spcPts val="0"/>
              </a:spcAft>
              <a:buFont typeface="+mj-lt"/>
              <a:buAutoNum type="arabicPeriod"/>
              <a:defRPr/>
            </a:pPr>
            <a:r>
              <a:rPr lang="en-US" sz="2400" dirty="0" smtClean="0"/>
              <a:t>We are </a:t>
            </a:r>
            <a:r>
              <a:rPr lang="en-US" sz="2400" b="1" dirty="0" smtClean="0"/>
              <a:t>backing into this ministry</a:t>
            </a:r>
            <a:r>
              <a:rPr lang="en-US" sz="2400" dirty="0" smtClean="0"/>
              <a:t>.  </a:t>
            </a:r>
          </a:p>
          <a:p>
            <a:pPr marL="457200" indent="-457200" eaLnBrk="1" fontAlgn="auto" hangingPunct="1">
              <a:spcBef>
                <a:spcPts val="0"/>
              </a:spcBef>
              <a:spcAft>
                <a:spcPts val="0"/>
              </a:spcAft>
              <a:buFont typeface="Arial" charset="0"/>
              <a:buNone/>
              <a:defRPr/>
            </a:pPr>
            <a:r>
              <a:rPr lang="en-US" sz="2400" dirty="0" smtClean="0"/>
              <a:t>	Blessings were already happening.</a:t>
            </a:r>
          </a:p>
          <a:p>
            <a:pPr marL="457200" indent="-457200" eaLnBrk="1" fontAlgn="auto" hangingPunct="1">
              <a:spcBef>
                <a:spcPts val="0"/>
              </a:spcBef>
              <a:spcAft>
                <a:spcPts val="0"/>
              </a:spcAft>
              <a:buFont typeface="Arial" charset="0"/>
              <a:buNone/>
              <a:defRPr/>
            </a:pPr>
            <a:r>
              <a:rPr lang="en-US" sz="2400" dirty="0" smtClean="0"/>
              <a:t>	General Convention asked SCLM to learn what’s been done and bring a report to be considered.</a:t>
            </a:r>
          </a:p>
        </p:txBody>
      </p:sp>
      <p:sp>
        <p:nvSpPr>
          <p:cNvPr id="32771" name="Title 4"/>
          <p:cNvSpPr>
            <a:spLocks noGrp="1"/>
          </p:cNvSpPr>
          <p:nvPr>
            <p:ph type="title"/>
          </p:nvPr>
        </p:nvSpPr>
        <p:spPr>
          <a:xfrm>
            <a:off x="457200" y="274638"/>
            <a:ext cx="8229600" cy="639762"/>
          </a:xfrm>
        </p:spPr>
        <p:txBody>
          <a:bodyPr/>
          <a:lstStyle/>
          <a:p>
            <a:r>
              <a:rPr sz="4000" smtClean="0"/>
              <a:t>“case study” – People not Concept</a:t>
            </a:r>
          </a:p>
        </p:txBody>
      </p:sp>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smtClean="0"/>
              <a:t>Qualities of Anglican Liturgy</a:t>
            </a:r>
          </a:p>
        </p:txBody>
      </p:sp>
      <p:sp>
        <p:nvSpPr>
          <p:cNvPr id="33795" name="Content Placeholder 2"/>
          <p:cNvSpPr>
            <a:spLocks noGrp="1"/>
          </p:cNvSpPr>
          <p:nvPr>
            <p:ph idx="1"/>
          </p:nvPr>
        </p:nvSpPr>
        <p:spPr>
          <a:xfrm>
            <a:off x="609600" y="1295400"/>
            <a:ext cx="8229600" cy="4525963"/>
          </a:xfrm>
        </p:spPr>
        <p:txBody>
          <a:bodyPr/>
          <a:lstStyle/>
          <a:p>
            <a:pPr>
              <a:spcBef>
                <a:spcPts val="600"/>
              </a:spcBef>
            </a:pPr>
            <a:r>
              <a:rPr lang="en-US" smtClean="0"/>
              <a:t>It resonates with Scripture and proclaims the gospel.</a:t>
            </a:r>
          </a:p>
          <a:p>
            <a:pPr>
              <a:spcBef>
                <a:spcPts val="300"/>
              </a:spcBef>
            </a:pPr>
            <a:r>
              <a:rPr lang="en-US" smtClean="0"/>
              <a:t>It is rooted in Anglican theological tradition.</a:t>
            </a:r>
          </a:p>
          <a:p>
            <a:pPr>
              <a:spcBef>
                <a:spcPts val="600"/>
              </a:spcBef>
            </a:pPr>
            <a:r>
              <a:rPr lang="en-US" smtClean="0"/>
              <a:t>It has high literary value; it is beautiful according to accepted and respected standards. </a:t>
            </a:r>
          </a:p>
          <a:p>
            <a:pPr>
              <a:spcBef>
                <a:spcPts val="600"/>
              </a:spcBef>
            </a:pPr>
            <a:r>
              <a:rPr lang="en-US" smtClean="0"/>
              <a:t>It uses the recurring structures, linguistic patterns, and metaphors of the 1979 BCP. </a:t>
            </a:r>
          </a:p>
          <a:p>
            <a:endParaRPr lang="en-US" smtClean="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wipe(up)">
                                      <p:cBhvr>
                                        <p:cTn id="7" dur="1000"/>
                                        <p:tgtEl>
                                          <p:spTgt spid="33795">
                                            <p:txEl>
                                              <p:pRg st="0" end="0"/>
                                            </p:txEl>
                                          </p:spTgt>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animEffect transition="in" filter="wipe(up)">
                                      <p:cBhvr>
                                        <p:cTn id="11" dur="1000"/>
                                        <p:tgtEl>
                                          <p:spTgt spid="33795">
                                            <p:txEl>
                                              <p:pRg st="1" end="1"/>
                                            </p:txEl>
                                          </p:spTgt>
                                        </p:tgtEl>
                                      </p:cBhvr>
                                    </p:animEffect>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animEffect transition="in" filter="wipe(up)">
                                      <p:cBhvr>
                                        <p:cTn id="15" dur="1000"/>
                                        <p:tgtEl>
                                          <p:spTgt spid="33795">
                                            <p:txEl>
                                              <p:pRg st="2" end="2"/>
                                            </p:txEl>
                                          </p:spTgt>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33795">
                                            <p:txEl>
                                              <p:pRg st="3" end="3"/>
                                            </p:txEl>
                                          </p:spTgt>
                                        </p:tgtEl>
                                        <p:attrNameLst>
                                          <p:attrName>style.visibility</p:attrName>
                                        </p:attrNameLst>
                                      </p:cBhvr>
                                      <p:to>
                                        <p:strVal val="visible"/>
                                      </p:to>
                                    </p:set>
                                    <p:animEffect transition="in" filter="wipe(up)">
                                      <p:cBhvr>
                                        <p:cTn id="19" dur="1000"/>
                                        <p:tgtEl>
                                          <p:spTgt spid="337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smtClean="0"/>
              <a:t>Qualities of Anglican Liturgy</a:t>
            </a:r>
          </a:p>
        </p:txBody>
      </p:sp>
      <p:sp>
        <p:nvSpPr>
          <p:cNvPr id="34819" name="Content Placeholder 2"/>
          <p:cNvSpPr>
            <a:spLocks noGrp="1"/>
          </p:cNvSpPr>
          <p:nvPr>
            <p:ph idx="1"/>
          </p:nvPr>
        </p:nvSpPr>
        <p:spPr/>
        <p:txBody>
          <a:bodyPr/>
          <a:lstStyle/>
          <a:p>
            <a:r>
              <a:rPr lang="en-US" smtClean="0"/>
              <a:t>It is formal, not casual, conversational, or colloquial. </a:t>
            </a:r>
          </a:p>
          <a:p>
            <a:r>
              <a:rPr lang="en-US" smtClean="0"/>
              <a:t>It is dense enough to bear the weight of the sacred purpose for which it is intended. </a:t>
            </a:r>
          </a:p>
          <a:p>
            <a:r>
              <a:rPr lang="en-US" smtClean="0"/>
              <a:t>It is metaphoric without being obtuse. </a:t>
            </a:r>
          </a:p>
          <a:p>
            <a:r>
              <a:rPr lang="en-US" smtClean="0"/>
              <a:t>It is performative., that is, it effects what it says.</a:t>
            </a:r>
          </a:p>
          <a:p>
            <a:endParaRPr lang="en-US" smtClean="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animEffect transition="in" filter="wipe(up)">
                                      <p:cBhvr>
                                        <p:cTn id="7" dur="1000"/>
                                        <p:tgtEl>
                                          <p:spTgt spid="34819">
                                            <p:txEl>
                                              <p:pRg st="0" end="0"/>
                                            </p:txEl>
                                          </p:spTgt>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animEffect transition="in" filter="wipe(up)">
                                      <p:cBhvr>
                                        <p:cTn id="11" dur="1000"/>
                                        <p:tgtEl>
                                          <p:spTgt spid="34819">
                                            <p:txEl>
                                              <p:pRg st="1" end="1"/>
                                            </p:txEl>
                                          </p:spTgt>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animEffect transition="in" filter="wipe(up)">
                                      <p:cBhvr>
                                        <p:cTn id="15" dur="1000"/>
                                        <p:tgtEl>
                                          <p:spTgt spid="34819">
                                            <p:txEl>
                                              <p:pRg st="2" end="2"/>
                                            </p:txEl>
                                          </p:spTgt>
                                        </p:tgtEl>
                                      </p:cBhvr>
                                    </p:animEffect>
                                  </p:childTnLst>
                                </p:cTn>
                              </p:par>
                            </p:childTnLst>
                          </p:cTn>
                        </p:par>
                        <p:par>
                          <p:cTn id="16" fill="hold">
                            <p:stCondLst>
                              <p:cond delay="3000"/>
                            </p:stCondLst>
                            <p:childTnLst>
                              <p:par>
                                <p:cTn id="17" presetID="22" presetClass="entr" presetSubtype="1" fill="hold" nodeType="after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animEffect transition="in" filter="wipe(up)">
                                      <p:cBhvr>
                                        <p:cTn id="19" dur="1000"/>
                                        <p:tgtEl>
                                          <p:spTgt spid="348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smtClean="0"/>
              <a:t>Let’s Experience the Liturgy</a:t>
            </a:r>
          </a:p>
        </p:txBody>
      </p:sp>
      <p:sp>
        <p:nvSpPr>
          <p:cNvPr id="3" name="Content Placeholder 2"/>
          <p:cNvSpPr>
            <a:spLocks noGrp="1"/>
          </p:cNvSpPr>
          <p:nvPr>
            <p:ph idx="1"/>
          </p:nvPr>
        </p:nvSpPr>
        <p:spPr>
          <a:xfrm>
            <a:off x="457200" y="1447800"/>
            <a:ext cx="8305800" cy="4525963"/>
          </a:xfrm>
        </p:spPr>
        <p:txBody>
          <a:bodyPr/>
          <a:lstStyle/>
          <a:p>
            <a:pPr>
              <a:buFont typeface="Arial" pitchFamily="34" charset="0"/>
              <a:buNone/>
              <a:defRPr/>
            </a:pPr>
            <a:r>
              <a:rPr lang="en-US" sz="2400" i="1" dirty="0" err="1" smtClean="0"/>
              <a:t>Presider</a:t>
            </a:r>
            <a:r>
              <a:rPr lang="en-US" sz="2400" dirty="0" smtClean="0"/>
              <a:t> 	Blessed be God: Father, Son, and Holy Spirit.</a:t>
            </a:r>
          </a:p>
          <a:p>
            <a:pPr marL="1828800" indent="-1828800">
              <a:buFont typeface="Arial" pitchFamily="34" charset="0"/>
              <a:buNone/>
              <a:defRPr/>
            </a:pPr>
            <a:r>
              <a:rPr lang="en-US" sz="2400" i="1" dirty="0" smtClean="0"/>
              <a:t>People</a:t>
            </a:r>
            <a:r>
              <a:rPr lang="en-US" sz="2400" dirty="0" smtClean="0"/>
              <a:t> 	And blessed be God’s kingdom, now and for ever. Amen.</a:t>
            </a:r>
          </a:p>
          <a:p>
            <a:pPr eaLnBrk="1" hangingPunct="1">
              <a:buFont typeface="Arial" pitchFamily="34" charset="0"/>
              <a:buNone/>
              <a:defRPr/>
            </a:pPr>
            <a:endParaRPr lang="en-US" sz="2400" dirty="0" smtClean="0"/>
          </a:p>
          <a:p>
            <a:pPr>
              <a:buFont typeface="Arial" pitchFamily="34" charset="0"/>
              <a:buNone/>
              <a:defRPr/>
            </a:pPr>
            <a:r>
              <a:rPr lang="en-US" sz="2400" i="1" dirty="0" err="1" smtClean="0"/>
              <a:t>Presider</a:t>
            </a:r>
            <a:r>
              <a:rPr lang="en-US" sz="2400" dirty="0" smtClean="0"/>
              <a:t> 	Beloved, let us love one another,</a:t>
            </a:r>
          </a:p>
          <a:p>
            <a:pPr>
              <a:buFont typeface="Arial" pitchFamily="34" charset="0"/>
              <a:buNone/>
              <a:defRPr/>
            </a:pPr>
            <a:r>
              <a:rPr lang="en-US" sz="2400" i="1" dirty="0" smtClean="0"/>
              <a:t>People</a:t>
            </a:r>
            <a:r>
              <a:rPr lang="en-US" sz="2400" dirty="0" smtClean="0"/>
              <a:t>		For love is of God.</a:t>
            </a:r>
          </a:p>
          <a:p>
            <a:pPr>
              <a:buFont typeface="Arial" pitchFamily="34" charset="0"/>
              <a:buNone/>
              <a:defRPr/>
            </a:pPr>
            <a:r>
              <a:rPr lang="en-US" sz="2400" i="1" dirty="0" err="1" smtClean="0"/>
              <a:t>Presider</a:t>
            </a:r>
            <a:r>
              <a:rPr lang="en-US" sz="2400" dirty="0" smtClean="0"/>
              <a:t> 	Whoever does not love does not know God,</a:t>
            </a:r>
          </a:p>
          <a:p>
            <a:pPr>
              <a:buFont typeface="Arial" pitchFamily="34" charset="0"/>
              <a:buNone/>
              <a:defRPr/>
            </a:pPr>
            <a:r>
              <a:rPr lang="en-US" sz="2400" i="1" dirty="0" smtClean="0"/>
              <a:t>People</a:t>
            </a:r>
            <a:r>
              <a:rPr lang="en-US" sz="2400" dirty="0" smtClean="0"/>
              <a:t>		For God is love.</a:t>
            </a:r>
          </a:p>
          <a:p>
            <a:pPr>
              <a:buFont typeface="Arial" pitchFamily="34" charset="0"/>
              <a:buNone/>
              <a:defRPr/>
            </a:pPr>
            <a:r>
              <a:rPr lang="en-US" sz="2400" i="1" dirty="0" err="1" smtClean="0"/>
              <a:t>Presider</a:t>
            </a:r>
            <a:r>
              <a:rPr lang="en-US" sz="2400" dirty="0" smtClean="0"/>
              <a:t> 	Since God so loves us,</a:t>
            </a:r>
          </a:p>
          <a:p>
            <a:pPr>
              <a:buFont typeface="Arial" pitchFamily="34" charset="0"/>
              <a:buNone/>
              <a:defRPr/>
            </a:pPr>
            <a:r>
              <a:rPr lang="en-US" sz="2400" i="1" dirty="0" smtClean="0"/>
              <a:t>People</a:t>
            </a:r>
            <a:r>
              <a:rPr lang="en-US" sz="2400" dirty="0" smtClean="0"/>
              <a:t>		Let us love one another. </a:t>
            </a:r>
          </a:p>
          <a:p>
            <a:pPr eaLnBrk="1" hangingPunct="1">
              <a:buFont typeface="Arial" pitchFamily="34" charset="0"/>
              <a:buNone/>
              <a:defRPr/>
            </a:pPr>
            <a:endParaRPr lang="en-US" sz="2400" dirty="0" smtClean="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smtClean="0"/>
          </a:p>
        </p:txBody>
      </p:sp>
      <p:sp>
        <p:nvSpPr>
          <p:cNvPr id="3" name="Content Placeholder 2"/>
          <p:cNvSpPr>
            <a:spLocks noGrp="1"/>
          </p:cNvSpPr>
          <p:nvPr>
            <p:ph idx="1"/>
          </p:nvPr>
        </p:nvSpPr>
        <p:spPr/>
        <p:txBody>
          <a:bodyPr/>
          <a:lstStyle/>
          <a:p>
            <a:pPr marL="0" indent="-1828800">
              <a:buFont typeface="Arial" charset="0"/>
              <a:buNone/>
            </a:pPr>
            <a:r>
              <a:rPr lang="en-US" sz="2400" i="1" smtClean="0"/>
              <a:t>Presider</a:t>
            </a:r>
            <a:r>
              <a:rPr lang="en-US" sz="2400" smtClean="0"/>
              <a:t>	Will all of you here gathered uphold and</a:t>
            </a:r>
          </a:p>
          <a:p>
            <a:pPr marL="0" indent="-1828800">
              <a:buFont typeface="Arial" charset="0"/>
              <a:buNone/>
            </a:pPr>
            <a:r>
              <a:rPr lang="en-US" sz="2400" smtClean="0"/>
              <a:t>		honor this couple and respect the covenant</a:t>
            </a:r>
          </a:p>
          <a:p>
            <a:pPr marL="0" indent="-1828800">
              <a:buFont typeface="Arial" charset="0"/>
              <a:buNone/>
            </a:pPr>
            <a:r>
              <a:rPr lang="en-US" sz="2400" smtClean="0"/>
              <a:t>		they make?</a:t>
            </a:r>
          </a:p>
          <a:p>
            <a:pPr marL="0" indent="-1828800">
              <a:buFont typeface="Arial" charset="0"/>
              <a:buNone/>
            </a:pPr>
            <a:r>
              <a:rPr lang="en-US" sz="2400" i="1" smtClean="0"/>
              <a:t>People</a:t>
            </a:r>
            <a:r>
              <a:rPr lang="en-US" sz="2400" smtClean="0"/>
              <a:t>		We will.</a:t>
            </a:r>
          </a:p>
          <a:p>
            <a:pPr marL="0" indent="-1828800">
              <a:buFont typeface="Arial" charset="0"/>
              <a:buNone/>
            </a:pPr>
            <a:r>
              <a:rPr lang="en-US" sz="2400" smtClean="0"/>
              <a:t> </a:t>
            </a:r>
          </a:p>
          <a:p>
            <a:pPr marL="0" indent="-1828800">
              <a:buFont typeface="Arial" charset="0"/>
              <a:buNone/>
            </a:pPr>
            <a:r>
              <a:rPr lang="en-US" sz="2400" i="1" smtClean="0"/>
              <a:t>Presider</a:t>
            </a:r>
            <a:r>
              <a:rPr lang="en-US" sz="2400" smtClean="0"/>
              <a:t>	Will you pray for them in times of trouble and</a:t>
            </a:r>
          </a:p>
          <a:p>
            <a:pPr marL="0" indent="-1828800">
              <a:buFont typeface="Arial" charset="0"/>
              <a:buNone/>
            </a:pPr>
            <a:r>
              <a:rPr lang="en-US" sz="2400" smtClean="0"/>
              <a:t>		celebrate with them in times of joy?</a:t>
            </a:r>
          </a:p>
          <a:p>
            <a:pPr marL="0" indent="-1828800">
              <a:buFont typeface="Arial" charset="0"/>
              <a:buNone/>
            </a:pPr>
            <a:r>
              <a:rPr lang="en-US" sz="2400" i="1" smtClean="0"/>
              <a:t>People</a:t>
            </a:r>
            <a:r>
              <a:rPr lang="en-US" sz="2400" smtClean="0"/>
              <a:t>		We will.</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smtClean="0"/>
              <a:t>Reflection</a:t>
            </a:r>
          </a:p>
        </p:txBody>
      </p:sp>
      <p:sp>
        <p:nvSpPr>
          <p:cNvPr id="5" name="Content Placeholder 2"/>
          <p:cNvSpPr>
            <a:spLocks noGrp="1"/>
          </p:cNvSpPr>
          <p:nvPr>
            <p:ph idx="1"/>
          </p:nvPr>
        </p:nvSpPr>
        <p:spPr>
          <a:xfrm>
            <a:off x="1752600" y="1600200"/>
            <a:ext cx="5715000" cy="4525963"/>
          </a:xfrm>
        </p:spPr>
        <p:txBody>
          <a:bodyPr/>
          <a:lstStyle/>
          <a:p>
            <a:pPr eaLnBrk="1" hangingPunct="1">
              <a:buFont typeface="Arial" charset="0"/>
              <a:buNone/>
            </a:pPr>
            <a:endParaRPr lang="en-US" sz="2400" smtClean="0"/>
          </a:p>
          <a:p>
            <a:pPr eaLnBrk="1" hangingPunct="1">
              <a:spcAft>
                <a:spcPts val="600"/>
              </a:spcAft>
              <a:buFont typeface="Arial" charset="0"/>
              <a:buNone/>
            </a:pPr>
            <a:r>
              <a:rPr lang="en-US" sz="2800" smtClean="0"/>
              <a:t>What did you observe?</a:t>
            </a:r>
          </a:p>
          <a:p>
            <a:pPr eaLnBrk="1" hangingPunct="1">
              <a:spcAft>
                <a:spcPts val="600"/>
              </a:spcAft>
              <a:buFont typeface="Arial" charset="0"/>
              <a:buNone/>
            </a:pPr>
            <a:r>
              <a:rPr lang="en-US" sz="2800" smtClean="0"/>
              <a:t>How did it affect you?</a:t>
            </a:r>
          </a:p>
          <a:p>
            <a:pPr eaLnBrk="1" hangingPunct="1">
              <a:spcAft>
                <a:spcPts val="600"/>
              </a:spcAft>
              <a:buFont typeface="Arial" charset="0"/>
              <a:buNone/>
            </a:pPr>
            <a:r>
              <a:rPr lang="en-US" sz="2800" smtClean="0"/>
              <a:t>Did it match the Declaration?</a:t>
            </a:r>
          </a:p>
          <a:p>
            <a:pPr eaLnBrk="1" hangingPunct="1">
              <a:spcAft>
                <a:spcPts val="600"/>
              </a:spcAft>
              <a:buFont typeface="Arial" charset="0"/>
              <a:buNone/>
            </a:pPr>
            <a:r>
              <a:rPr lang="en-US" sz="2800" smtClean="0"/>
              <a:t>How might it advance the Gospel?</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1000"/>
                                        <p:tgtEl>
                                          <p:spTgt spid="5">
                                            <p:txEl>
                                              <p:pRg st="1" end="1"/>
                                            </p:txEl>
                                          </p:spTgt>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1000"/>
                                        <p:tgtEl>
                                          <p:spTgt spid="5">
                                            <p:txEl>
                                              <p:pRg st="2" end="2"/>
                                            </p:txEl>
                                          </p:spTgt>
                                        </p:tgtEl>
                                      </p:cBhvr>
                                    </p:animEffect>
                                  </p:childTnLst>
                                </p:cTn>
                              </p:par>
                            </p:childTnLst>
                          </p:cTn>
                        </p:par>
                        <p:par>
                          <p:cTn id="16" fill="hold">
                            <p:stCondLst>
                              <p:cond delay="2000"/>
                            </p:stCondLst>
                            <p:childTnLst>
                              <p:par>
                                <p:cTn id="17" presetID="9" presetClass="entr" presetSubtype="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dissolve">
                                      <p:cBhvr>
                                        <p:cTn id="19" dur="1000"/>
                                        <p:tgtEl>
                                          <p:spTgt spid="5">
                                            <p:txEl>
                                              <p:pRg st="3" end="3"/>
                                            </p:txEl>
                                          </p:spTgt>
                                        </p:tgtEl>
                                      </p:cBhvr>
                                    </p:animEffect>
                                  </p:childTnLst>
                                </p:cTn>
                              </p:par>
                            </p:childTnLst>
                          </p:cTn>
                        </p:par>
                        <p:par>
                          <p:cTn id="20" fill="hold">
                            <p:stCondLst>
                              <p:cond delay="3000"/>
                            </p:stCondLst>
                            <p:childTnLst>
                              <p:par>
                                <p:cTn id="21" presetID="9" presetClass="entr" presetSubtype="0" fill="hold"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dissolve">
                                      <p:cBhvr>
                                        <p:cTn id="23"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p:cNvSpPr>
            <a:spLocks noGrp="1"/>
          </p:cNvSpPr>
          <p:nvPr>
            <p:ph idx="1"/>
          </p:nvPr>
        </p:nvSpPr>
        <p:spPr>
          <a:xfrm>
            <a:off x="1143000" y="1371600"/>
            <a:ext cx="7010400" cy="4572000"/>
          </a:xfrm>
        </p:spPr>
        <p:txBody>
          <a:bodyPr/>
          <a:lstStyle/>
          <a:p>
            <a:pPr eaLnBrk="1" hangingPunct="1">
              <a:spcBef>
                <a:spcPct val="0"/>
              </a:spcBef>
              <a:buFont typeface="Arial" charset="0"/>
              <a:buNone/>
            </a:pPr>
            <a:endParaRPr lang="en-US" sz="1900" i="1" smtClean="0"/>
          </a:p>
          <a:p>
            <a:pPr eaLnBrk="1" hangingPunct="1">
              <a:spcBef>
                <a:spcPct val="0"/>
              </a:spcBef>
              <a:buFont typeface="Arial" charset="0"/>
              <a:buNone/>
            </a:pPr>
            <a:r>
              <a:rPr lang="en-US" sz="2400" b="1" smtClean="0"/>
              <a:t>Episcopal Church “doing theology” over 35 years:</a:t>
            </a:r>
          </a:p>
          <a:p>
            <a:pPr eaLnBrk="1" hangingPunct="1">
              <a:spcBef>
                <a:spcPct val="0"/>
              </a:spcBef>
              <a:buFont typeface="Arial" charset="0"/>
              <a:buNone/>
            </a:pPr>
            <a:endParaRPr lang="en-US" sz="2400" b="1" smtClean="0"/>
          </a:p>
          <a:p>
            <a:pPr lvl="1" eaLnBrk="1" hangingPunct="1">
              <a:spcBef>
                <a:spcPct val="0"/>
              </a:spcBef>
              <a:spcAft>
                <a:spcPts val="1200"/>
              </a:spcAft>
              <a:buFont typeface="Wingdings" pitchFamily="2" charset="2"/>
              <a:buChar char="Ø"/>
            </a:pPr>
            <a:r>
              <a:rPr lang="en-US" sz="2400" smtClean="0"/>
              <a:t>same–gender couples talked about/asked about God’s place in their relationships.</a:t>
            </a:r>
          </a:p>
          <a:p>
            <a:pPr lvl="1" eaLnBrk="1" hangingPunct="1">
              <a:spcBef>
                <a:spcPct val="0"/>
              </a:spcBef>
              <a:spcAft>
                <a:spcPts val="1200"/>
              </a:spcAft>
              <a:buFont typeface="Wingdings" pitchFamily="2" charset="2"/>
              <a:buChar char="Ø"/>
            </a:pPr>
            <a:r>
              <a:rPr lang="en-US" sz="2400" smtClean="0"/>
              <a:t>Articles and Books written</a:t>
            </a:r>
          </a:p>
          <a:p>
            <a:pPr lvl="1" eaLnBrk="1" hangingPunct="1">
              <a:spcBef>
                <a:spcPct val="0"/>
              </a:spcBef>
              <a:spcAft>
                <a:spcPts val="600"/>
              </a:spcAft>
              <a:buFont typeface="Wingdings" pitchFamily="2" charset="2"/>
              <a:buChar char="Ø"/>
            </a:pPr>
            <a:r>
              <a:rPr lang="en-US" sz="2400" smtClean="0"/>
              <a:t>SCLM charge:  Theological Resources</a:t>
            </a:r>
          </a:p>
          <a:p>
            <a:pPr lvl="2" eaLnBrk="1" hangingPunct="1">
              <a:spcBef>
                <a:spcPct val="0"/>
              </a:spcBef>
              <a:spcAft>
                <a:spcPts val="600"/>
              </a:spcAft>
              <a:buFont typeface="Wingdings" pitchFamily="2" charset="2"/>
              <a:buChar char="Ø"/>
            </a:pPr>
            <a:r>
              <a:rPr lang="en-US" smtClean="0"/>
              <a:t>Researched and Reviewed</a:t>
            </a:r>
          </a:p>
          <a:p>
            <a:pPr lvl="2" eaLnBrk="1" hangingPunct="1">
              <a:spcBef>
                <a:spcPct val="0"/>
              </a:spcBef>
              <a:spcAft>
                <a:spcPts val="600"/>
              </a:spcAft>
              <a:buFont typeface="Wingdings" pitchFamily="2" charset="2"/>
              <a:buChar char="Ø"/>
            </a:pPr>
            <a:r>
              <a:rPr lang="en-US" smtClean="0"/>
              <a:t>Considered what we’ve learned</a:t>
            </a:r>
          </a:p>
          <a:p>
            <a:pPr lvl="2" eaLnBrk="1" hangingPunct="1">
              <a:spcBef>
                <a:spcPct val="0"/>
              </a:spcBef>
              <a:spcAft>
                <a:spcPts val="600"/>
              </a:spcAft>
              <a:buFont typeface="Wingdings" pitchFamily="2" charset="2"/>
              <a:buChar char="Ø"/>
            </a:pPr>
            <a:r>
              <a:rPr lang="en-US" smtClean="0"/>
              <a:t>Report, including 73 footnotes</a:t>
            </a:r>
          </a:p>
        </p:txBody>
      </p:sp>
      <p:sp>
        <p:nvSpPr>
          <p:cNvPr id="38915" name="Title 4"/>
          <p:cNvSpPr>
            <a:spLocks noGrp="1"/>
          </p:cNvSpPr>
          <p:nvPr>
            <p:ph type="title"/>
          </p:nvPr>
        </p:nvSpPr>
        <p:spPr>
          <a:xfrm>
            <a:off x="457200" y="274638"/>
            <a:ext cx="8229600" cy="1096962"/>
          </a:xfrm>
          <a:solidFill>
            <a:schemeClr val="tx1"/>
          </a:solidFill>
        </p:spPr>
        <p:txBody>
          <a:bodyPr/>
          <a:lstStyle/>
          <a:p>
            <a:r>
              <a:rPr smtClean="0">
                <a:solidFill>
                  <a:schemeClr val="bg1"/>
                </a:solidFill>
              </a:rPr>
              <a:t>Faith, Hope and Love</a:t>
            </a:r>
            <a:br>
              <a:rPr smtClean="0">
                <a:solidFill>
                  <a:schemeClr val="bg1"/>
                </a:solidFill>
              </a:rPr>
            </a:br>
            <a:r>
              <a:rPr sz="2000" i="1" smtClean="0">
                <a:solidFill>
                  <a:schemeClr val="bg1"/>
                </a:solidFill>
              </a:rPr>
              <a:t>Theological Resources for Blessing Same-Gender Relationships</a:t>
            </a:r>
            <a:endParaRPr i="1" smtClean="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1066800" y="1371600"/>
            <a:ext cx="7010400" cy="4572000"/>
          </a:xfrm>
        </p:spPr>
        <p:txBody>
          <a:bodyPr/>
          <a:lstStyle/>
          <a:p>
            <a:pPr eaLnBrk="1" hangingPunct="1">
              <a:spcBef>
                <a:spcPct val="0"/>
              </a:spcBef>
              <a:buFont typeface="Arial" pitchFamily="34" charset="0"/>
              <a:buNone/>
              <a:defRPr/>
            </a:pPr>
            <a:r>
              <a:rPr lang="en-US" sz="2400" b="1" dirty="0" smtClean="0"/>
              <a:t>Four Sections:</a:t>
            </a:r>
          </a:p>
          <a:p>
            <a:pPr marL="457200" indent="-457200" eaLnBrk="1" hangingPunct="1">
              <a:spcBef>
                <a:spcPct val="0"/>
              </a:spcBef>
              <a:spcAft>
                <a:spcPts val="600"/>
              </a:spcAft>
              <a:buFont typeface="+mj-lt"/>
              <a:buAutoNum type="arabicPeriod"/>
              <a:defRPr/>
            </a:pPr>
            <a:r>
              <a:rPr lang="en-US" sz="2400" b="1" dirty="0" smtClean="0"/>
              <a:t>Mission</a:t>
            </a:r>
            <a:r>
              <a:rPr lang="en-US" sz="2400" i="1" dirty="0" smtClean="0"/>
              <a:t>: What does the Church believe these blessings will contribute to God‘s own work of redeeming and reconciling love in the world? </a:t>
            </a:r>
          </a:p>
          <a:p>
            <a:pPr marL="457200" indent="-457200" eaLnBrk="1" hangingPunct="1">
              <a:spcBef>
                <a:spcPct val="0"/>
              </a:spcBef>
              <a:spcAft>
                <a:spcPts val="600"/>
              </a:spcAft>
              <a:buFont typeface="+mj-lt"/>
              <a:buAutoNum type="arabicPeriod"/>
              <a:defRPr/>
            </a:pPr>
            <a:r>
              <a:rPr lang="en-US" sz="2400" b="1" dirty="0" smtClean="0"/>
              <a:t>Blessings</a:t>
            </a:r>
            <a:r>
              <a:rPr lang="en-US" sz="2400" i="1" dirty="0" smtClean="0"/>
              <a:t>: What does the Church believe is happening when it pronounces God‘s blessing? </a:t>
            </a:r>
          </a:p>
          <a:p>
            <a:pPr marL="457200" indent="-457200" eaLnBrk="1" hangingPunct="1">
              <a:spcBef>
                <a:spcPct val="0"/>
              </a:spcBef>
              <a:spcAft>
                <a:spcPts val="600"/>
              </a:spcAft>
              <a:buFont typeface="+mj-lt"/>
              <a:buAutoNum type="arabicPeriod"/>
              <a:defRPr/>
            </a:pPr>
            <a:r>
              <a:rPr lang="en-US" sz="2400" b="1" dirty="0" smtClean="0"/>
              <a:t>Covenant</a:t>
            </a:r>
            <a:r>
              <a:rPr lang="en-US" sz="2400" i="1" dirty="0" smtClean="0"/>
              <a:t>:  What does the Church believe are the distinguishing marks of a holy covenant? </a:t>
            </a:r>
          </a:p>
          <a:p>
            <a:pPr marL="457200" indent="-457200" eaLnBrk="1" hangingPunct="1">
              <a:spcBef>
                <a:spcPct val="0"/>
              </a:spcBef>
              <a:buFont typeface="+mj-lt"/>
              <a:buAutoNum type="arabicPeriod"/>
              <a:defRPr/>
            </a:pPr>
            <a:r>
              <a:rPr lang="en-US" sz="2400" b="1" dirty="0" smtClean="0"/>
              <a:t>Unity</a:t>
            </a:r>
            <a:r>
              <a:rPr lang="en-US" sz="2400" i="1" dirty="0" smtClean="0"/>
              <a:t>: What is the relationship between Christian unity and our differing approaches to biblical interpretation regarding same-gender relationships? </a:t>
            </a:r>
            <a:endParaRPr lang="en-US" sz="2400" dirty="0" smtClean="0"/>
          </a:p>
        </p:txBody>
      </p:sp>
      <p:sp>
        <p:nvSpPr>
          <p:cNvPr id="4" name="Title 4"/>
          <p:cNvSpPr txBox="1">
            <a:spLocks/>
          </p:cNvSpPr>
          <p:nvPr/>
        </p:nvSpPr>
        <p:spPr bwMode="auto">
          <a:xfrm>
            <a:off x="457200" y="228600"/>
            <a:ext cx="8229600" cy="1096963"/>
          </a:xfrm>
          <a:prstGeom prst="rect">
            <a:avLst/>
          </a:prstGeom>
          <a:solidFill>
            <a:schemeClr val="tx1"/>
          </a:solidFill>
          <a:ln w="9525">
            <a:noFill/>
            <a:miter lim="800000"/>
            <a:headEnd/>
            <a:tailEnd/>
          </a:ln>
        </p:spPr>
        <p:txBody>
          <a:bodyPr anchor="ctr"/>
          <a:lstStyle/>
          <a:p>
            <a:pPr algn="ctr" eaLnBrk="0" hangingPunct="0">
              <a:defRPr/>
            </a:pPr>
            <a:r>
              <a:rPr lang="en-US" sz="4400" dirty="0">
                <a:solidFill>
                  <a:schemeClr val="bg1"/>
                </a:solidFill>
                <a:latin typeface="Tahoma" pitchFamily="34" charset="0"/>
                <a:ea typeface="+mj-ea"/>
                <a:cs typeface="Tahoma" pitchFamily="34" charset="0"/>
              </a:rPr>
              <a:t>Faith, Hope and Love</a:t>
            </a:r>
            <a:br>
              <a:rPr lang="en-US" sz="4400" dirty="0">
                <a:solidFill>
                  <a:schemeClr val="bg1"/>
                </a:solidFill>
                <a:latin typeface="Tahoma" pitchFamily="34" charset="0"/>
                <a:ea typeface="+mj-ea"/>
                <a:cs typeface="Tahoma" pitchFamily="34" charset="0"/>
              </a:rPr>
            </a:br>
            <a:r>
              <a:rPr lang="en-US" sz="2000" i="1" dirty="0">
                <a:solidFill>
                  <a:schemeClr val="bg1"/>
                </a:solidFill>
                <a:latin typeface="Tahoma" pitchFamily="34" charset="0"/>
                <a:ea typeface="+mj-ea"/>
                <a:cs typeface="Tahoma" pitchFamily="34" charset="0"/>
              </a:rPr>
              <a:t>Theological Resources for Blessing Same-Gender Relationships</a:t>
            </a:r>
            <a:endParaRPr lang="en-US" sz="4400" i="1" dirty="0">
              <a:solidFill>
                <a:schemeClr val="bg1"/>
              </a:solidFill>
              <a:latin typeface="Tahoma" pitchFamily="34" charset="0"/>
              <a:ea typeface="+mj-ea"/>
              <a:cs typeface="Tahoma"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25602">
                                            <p:txEl>
                                              <p:pRg st="1" end="1"/>
                                            </p:txEl>
                                          </p:spTgt>
                                        </p:tgtEl>
                                        <p:attrNameLst>
                                          <p:attrName>style.visibility</p:attrName>
                                        </p:attrNameLst>
                                      </p:cBhvr>
                                      <p:to>
                                        <p:strVal val="visible"/>
                                      </p:to>
                                    </p:set>
                                    <p:animEffect transition="in" filter="wipe(up)">
                                      <p:cBhvr>
                                        <p:cTn id="7" dur="1000"/>
                                        <p:tgtEl>
                                          <p:spTgt spid="25602">
                                            <p:txEl>
                                              <p:pRg st="1" end="1"/>
                                            </p:txEl>
                                          </p:spTgt>
                                        </p:tgtEl>
                                      </p:cBhvr>
                                    </p:animEffect>
                                  </p:childTnLst>
                                </p:cTn>
                              </p:par>
                            </p:childTnLst>
                          </p:cTn>
                        </p:par>
                        <p:par>
                          <p:cTn id="8" fill="hold">
                            <p:stCondLst>
                              <p:cond delay="1500"/>
                            </p:stCondLst>
                            <p:childTnLst>
                              <p:par>
                                <p:cTn id="9" presetID="22" presetClass="entr" presetSubtype="1" fill="hold" nodeType="afterEffect">
                                  <p:stCondLst>
                                    <p:cond delay="1500"/>
                                  </p:stCondLst>
                                  <p:childTnLst>
                                    <p:set>
                                      <p:cBhvr>
                                        <p:cTn id="10" dur="1" fill="hold">
                                          <p:stCondLst>
                                            <p:cond delay="0"/>
                                          </p:stCondLst>
                                        </p:cTn>
                                        <p:tgtEl>
                                          <p:spTgt spid="25602">
                                            <p:txEl>
                                              <p:pRg st="2" end="2"/>
                                            </p:txEl>
                                          </p:spTgt>
                                        </p:tgtEl>
                                        <p:attrNameLst>
                                          <p:attrName>style.visibility</p:attrName>
                                        </p:attrNameLst>
                                      </p:cBhvr>
                                      <p:to>
                                        <p:strVal val="visible"/>
                                      </p:to>
                                    </p:set>
                                    <p:animEffect transition="in" filter="wipe(up)">
                                      <p:cBhvr>
                                        <p:cTn id="11" dur="1000"/>
                                        <p:tgtEl>
                                          <p:spTgt spid="25602">
                                            <p:txEl>
                                              <p:pRg st="2" end="2"/>
                                            </p:txEl>
                                          </p:spTgt>
                                        </p:tgtEl>
                                      </p:cBhvr>
                                    </p:animEffect>
                                  </p:childTnLst>
                                </p:cTn>
                              </p:par>
                            </p:childTnLst>
                          </p:cTn>
                        </p:par>
                        <p:par>
                          <p:cTn id="12" fill="hold">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25602">
                                            <p:txEl>
                                              <p:pRg st="3" end="3"/>
                                            </p:txEl>
                                          </p:spTgt>
                                        </p:tgtEl>
                                        <p:attrNameLst>
                                          <p:attrName>style.visibility</p:attrName>
                                        </p:attrNameLst>
                                      </p:cBhvr>
                                      <p:to>
                                        <p:strVal val="visible"/>
                                      </p:to>
                                    </p:set>
                                    <p:animEffect transition="in" filter="wipe(up)">
                                      <p:cBhvr>
                                        <p:cTn id="15" dur="1000"/>
                                        <p:tgtEl>
                                          <p:spTgt spid="25602">
                                            <p:txEl>
                                              <p:pRg st="3" end="3"/>
                                            </p:txEl>
                                          </p:spTgt>
                                        </p:tgtEl>
                                      </p:cBhvr>
                                    </p:animEffect>
                                  </p:childTnLst>
                                </p:cTn>
                              </p:par>
                            </p:childTnLst>
                          </p:cTn>
                        </p:par>
                        <p:par>
                          <p:cTn id="16" fill="hold">
                            <p:stCondLst>
                              <p:cond delay="6000"/>
                            </p:stCondLst>
                            <p:childTnLst>
                              <p:par>
                                <p:cTn id="17" presetID="22" presetClass="entr" presetSubtype="1" fill="hold" nodeType="afterEffect">
                                  <p:stCondLst>
                                    <p:cond delay="1000"/>
                                  </p:stCondLst>
                                  <p:childTnLst>
                                    <p:set>
                                      <p:cBhvr>
                                        <p:cTn id="18" dur="1" fill="hold">
                                          <p:stCondLst>
                                            <p:cond delay="0"/>
                                          </p:stCondLst>
                                        </p:cTn>
                                        <p:tgtEl>
                                          <p:spTgt spid="25602">
                                            <p:txEl>
                                              <p:pRg st="4" end="4"/>
                                            </p:txEl>
                                          </p:spTgt>
                                        </p:tgtEl>
                                        <p:attrNameLst>
                                          <p:attrName>style.visibility</p:attrName>
                                        </p:attrNameLst>
                                      </p:cBhvr>
                                      <p:to>
                                        <p:strVal val="visible"/>
                                      </p:to>
                                    </p:set>
                                    <p:animEffect transition="in" filter="wipe(up)">
                                      <p:cBhvr>
                                        <p:cTn id="19" dur="1000"/>
                                        <p:tgtEl>
                                          <p:spTgt spid="2560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a:xfrm>
            <a:off x="1143000" y="1219200"/>
            <a:ext cx="7010400" cy="5257800"/>
          </a:xfrm>
        </p:spPr>
        <p:txBody>
          <a:bodyPr/>
          <a:lstStyle/>
          <a:p>
            <a:pPr eaLnBrk="1" hangingPunct="1">
              <a:spcBef>
                <a:spcPct val="0"/>
              </a:spcBef>
              <a:spcAft>
                <a:spcPts val="1200"/>
              </a:spcAft>
              <a:buFont typeface="Arial" charset="0"/>
              <a:buNone/>
            </a:pPr>
            <a:r>
              <a:rPr lang="en-US" sz="2400" b="1" smtClean="0"/>
              <a:t>Missional understanding of blessing</a:t>
            </a:r>
            <a:r>
              <a:rPr lang="en-US" sz="2400" smtClean="0"/>
              <a:t>: </a:t>
            </a:r>
            <a:r>
              <a:rPr lang="en-US" sz="2400" b="1" i="1" smtClean="0">
                <a:solidFill>
                  <a:srgbClr val="FFFF00"/>
                </a:solidFill>
              </a:rPr>
              <a:t>I will bless you, and make your name great, so that you will be a blessing</a:t>
            </a:r>
            <a:r>
              <a:rPr lang="en-US" sz="2400" smtClean="0"/>
              <a:t> </a:t>
            </a:r>
            <a:r>
              <a:rPr lang="en-US" sz="1800" smtClean="0"/>
              <a:t>(Genesis 12:2b) </a:t>
            </a:r>
            <a:endParaRPr lang="en-US" sz="2400" smtClean="0"/>
          </a:p>
          <a:p>
            <a:pPr eaLnBrk="1" hangingPunct="1">
              <a:spcBef>
                <a:spcPct val="0"/>
              </a:spcBef>
              <a:spcAft>
                <a:spcPts val="1200"/>
              </a:spcAft>
              <a:buFont typeface="Arial" charset="0"/>
              <a:buNone/>
            </a:pPr>
            <a:r>
              <a:rPr lang="en-US" sz="2400" b="1" smtClean="0"/>
              <a:t>Christians</a:t>
            </a:r>
            <a:r>
              <a:rPr lang="en-US" sz="2400" smtClean="0"/>
              <a:t>  - Missional understanding of covenantal  blessing:   </a:t>
            </a:r>
            <a:r>
              <a:rPr lang="en-US" sz="2400" b="1" i="1" smtClean="0">
                <a:solidFill>
                  <a:srgbClr val="FFFF00"/>
                </a:solidFill>
              </a:rPr>
              <a:t>grace they received in Christ not for themselves alone but so that they could bear witness to that grace - in Jerusalem, in all Judea and Samaria, and to the ends of the earth </a:t>
            </a:r>
            <a:r>
              <a:rPr lang="en-US" sz="1800" smtClean="0"/>
              <a:t>(Acts 1:8)</a:t>
            </a:r>
            <a:endParaRPr lang="en-US" sz="2400" smtClean="0"/>
          </a:p>
          <a:p>
            <a:pPr eaLnBrk="1" hangingPunct="1">
              <a:spcBef>
                <a:spcPct val="0"/>
              </a:spcBef>
              <a:spcAft>
                <a:spcPts val="1200"/>
              </a:spcAft>
              <a:buFont typeface="Arial" charset="0"/>
              <a:buNone/>
            </a:pPr>
            <a:r>
              <a:rPr lang="en-US" sz="2200" b="1" smtClean="0"/>
              <a:t>Jesus</a:t>
            </a:r>
            <a:r>
              <a:rPr lang="en-US" sz="2200" smtClean="0"/>
              <a:t>  - life of faith has mission:  </a:t>
            </a:r>
            <a:r>
              <a:rPr lang="en-US" sz="2200" b="1" i="1" smtClean="0">
                <a:solidFill>
                  <a:srgbClr val="FFFF00"/>
                </a:solidFill>
              </a:rPr>
              <a:t>no one after lighting a lamp puts it under the bushel basket, but on the lampstand, and it gives light to all in the house </a:t>
            </a:r>
            <a:r>
              <a:rPr lang="en-US" sz="1800" smtClean="0"/>
              <a:t>(Matthew 5:15)</a:t>
            </a:r>
            <a:endParaRPr lang="en-US" sz="2400" smtClean="0"/>
          </a:p>
        </p:txBody>
      </p:sp>
      <p:sp>
        <p:nvSpPr>
          <p:cNvPr id="40963" name="Title 4"/>
          <p:cNvSpPr>
            <a:spLocks noGrp="1"/>
          </p:cNvSpPr>
          <p:nvPr>
            <p:ph type="title"/>
          </p:nvPr>
        </p:nvSpPr>
        <p:spPr>
          <a:xfrm>
            <a:off x="457200" y="274638"/>
            <a:ext cx="8229600" cy="868362"/>
          </a:xfrm>
          <a:solidFill>
            <a:schemeClr val="tx1"/>
          </a:solidFill>
        </p:spPr>
        <p:txBody>
          <a:bodyPr/>
          <a:lstStyle/>
          <a:p>
            <a:r>
              <a:rPr sz="2000" i="1" smtClean="0">
                <a:solidFill>
                  <a:schemeClr val="bg1"/>
                </a:solidFill>
              </a:rPr>
              <a:t>Theological Resources for Blessing Same-Gender Relationships</a:t>
            </a:r>
            <a:br>
              <a:rPr sz="2000" i="1" smtClean="0">
                <a:solidFill>
                  <a:schemeClr val="bg1"/>
                </a:solidFill>
              </a:rPr>
            </a:br>
            <a:r>
              <a:rPr sz="4000" b="1" smtClean="0">
                <a:solidFill>
                  <a:schemeClr val="bg1"/>
                </a:solidFill>
              </a:rPr>
              <a:t>MISSION</a:t>
            </a:r>
            <a:endParaRPr b="1" smtClean="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143000" y="1524000"/>
            <a:ext cx="7162800" cy="4572000"/>
          </a:xfrm>
        </p:spPr>
        <p:txBody>
          <a:bodyPr/>
          <a:lstStyle/>
          <a:p>
            <a:pPr eaLnBrk="1" hangingPunct="1">
              <a:spcBef>
                <a:spcPct val="0"/>
              </a:spcBef>
              <a:spcAft>
                <a:spcPts val="1200"/>
              </a:spcAft>
              <a:buFont typeface="Arial" charset="0"/>
              <a:buNone/>
            </a:pPr>
            <a:r>
              <a:rPr lang="en-US" sz="2400" b="1" smtClean="0"/>
              <a:t>Worship - </a:t>
            </a:r>
            <a:r>
              <a:rPr lang="en-US" sz="2400" smtClean="0"/>
              <a:t>Church‘s rites from the Daily Office to the Holy Eucharist: </a:t>
            </a:r>
            <a:r>
              <a:rPr lang="en-US" sz="2400" b="1" i="1" smtClean="0">
                <a:solidFill>
                  <a:srgbClr val="FFFF00"/>
                </a:solidFill>
              </a:rPr>
              <a:t>we give thanks for God‘s blessings, and we pray for the grace we need to manifest that blessing in the world, to ―do the work [God has] given us to do</a:t>
            </a:r>
            <a:r>
              <a:rPr lang="en-US" sz="2400" b="1" i="1" smtClean="0">
                <a:solidFill>
                  <a:srgbClr val="0033CC"/>
                </a:solidFill>
              </a:rPr>
              <a:t> </a:t>
            </a:r>
            <a:r>
              <a:rPr lang="en-US" sz="2000" smtClean="0"/>
              <a:t>(BCP pg. 366)</a:t>
            </a:r>
            <a:endParaRPr lang="en-US" sz="2400" smtClean="0"/>
          </a:p>
          <a:p>
            <a:pPr eaLnBrk="1" hangingPunct="1">
              <a:spcBef>
                <a:spcPct val="0"/>
              </a:spcBef>
              <a:spcAft>
                <a:spcPts val="1200"/>
              </a:spcAft>
              <a:buFont typeface="Arial" charset="0"/>
              <a:buNone/>
            </a:pPr>
            <a:r>
              <a:rPr lang="en-US" sz="2400" b="1" smtClean="0"/>
              <a:t>Eschatological Vision</a:t>
            </a:r>
            <a:r>
              <a:rPr lang="en-US" sz="2400" b="1" smtClean="0">
                <a:solidFill>
                  <a:srgbClr val="FFFF00"/>
                </a:solidFill>
              </a:rPr>
              <a:t>:  we collaborate with God as both proclaimers of and </a:t>
            </a:r>
            <a:r>
              <a:rPr lang="en-US" sz="2200" b="1" smtClean="0">
                <a:solidFill>
                  <a:srgbClr val="FFFF00"/>
                </a:solidFill>
              </a:rPr>
              <a:t>instruments</a:t>
            </a:r>
            <a:r>
              <a:rPr lang="en-US" sz="2400" b="1" smtClean="0">
                <a:solidFill>
                  <a:srgbClr val="FFFF00"/>
                </a:solidFill>
              </a:rPr>
              <a:t> for the new creation God is bringing about </a:t>
            </a:r>
            <a:endParaRPr lang="en-US" sz="2400" b="1" i="1" smtClean="0">
              <a:solidFill>
                <a:srgbClr val="FFFF00"/>
              </a:solidFill>
            </a:endParaRPr>
          </a:p>
          <a:p>
            <a:pPr eaLnBrk="1" hangingPunct="1">
              <a:spcBef>
                <a:spcPct val="0"/>
              </a:spcBef>
              <a:spcAft>
                <a:spcPts val="1200"/>
              </a:spcAft>
              <a:buFont typeface="Arial" charset="0"/>
              <a:buNone/>
            </a:pPr>
            <a:r>
              <a:rPr lang="en-US" sz="2400" b="1" smtClean="0"/>
              <a:t>Challenge:</a:t>
            </a:r>
            <a:r>
              <a:rPr lang="en-US" sz="2400" smtClean="0"/>
              <a:t>  expanding mission in response to God‘s extravagant grace and blessing </a:t>
            </a:r>
            <a:r>
              <a:rPr lang="en-US" sz="2000" smtClean="0"/>
              <a:t>(Acts 10)</a:t>
            </a:r>
            <a:endParaRPr lang="en-US" sz="2400" b="1" smtClean="0"/>
          </a:p>
          <a:p>
            <a:pPr eaLnBrk="1" hangingPunct="1">
              <a:spcBef>
                <a:spcPct val="0"/>
              </a:spcBef>
              <a:spcAft>
                <a:spcPts val="1200"/>
              </a:spcAft>
              <a:buFont typeface="Arial" charset="0"/>
              <a:buNone/>
            </a:pPr>
            <a:endParaRPr lang="en-US" smtClean="0"/>
          </a:p>
        </p:txBody>
      </p:sp>
      <p:sp>
        <p:nvSpPr>
          <p:cNvPr id="41987" name="Title 4"/>
          <p:cNvSpPr>
            <a:spLocks noGrp="1"/>
          </p:cNvSpPr>
          <p:nvPr>
            <p:ph type="title"/>
          </p:nvPr>
        </p:nvSpPr>
        <p:spPr>
          <a:xfrm>
            <a:off x="457200" y="274638"/>
            <a:ext cx="8229600" cy="1096962"/>
          </a:xfrm>
          <a:solidFill>
            <a:schemeClr val="tx1"/>
          </a:solidFill>
        </p:spPr>
        <p:txBody>
          <a:bodyPr/>
          <a:lstStyle/>
          <a:p>
            <a:r>
              <a:rPr sz="2000" i="1" smtClean="0">
                <a:solidFill>
                  <a:schemeClr val="bg1"/>
                </a:solidFill>
              </a:rPr>
              <a:t>Theological Resources for Blessing Same-Gender Relationships</a:t>
            </a:r>
            <a:br>
              <a:rPr sz="2000" i="1" smtClean="0">
                <a:solidFill>
                  <a:schemeClr val="bg1"/>
                </a:solidFill>
              </a:rPr>
            </a:br>
            <a:r>
              <a:rPr sz="4000" b="1" smtClean="0">
                <a:solidFill>
                  <a:schemeClr val="bg1"/>
                </a:solidFill>
              </a:rPr>
              <a:t>MISSION</a:t>
            </a:r>
            <a:endParaRPr b="1" smtClean="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a:xfrm>
            <a:off x="1524000" y="2057400"/>
            <a:ext cx="6553200" cy="2971800"/>
          </a:xfrm>
        </p:spPr>
        <p:txBody>
          <a:bodyPr/>
          <a:lstStyle/>
          <a:p>
            <a:pPr eaLnBrk="1" hangingPunct="1">
              <a:spcBef>
                <a:spcPct val="0"/>
              </a:spcBef>
              <a:spcAft>
                <a:spcPts val="1200"/>
              </a:spcAft>
              <a:buFont typeface="Arial" charset="0"/>
              <a:buNone/>
            </a:pPr>
            <a:r>
              <a:rPr lang="en-US" sz="2800" smtClean="0"/>
              <a:t>Blessing always originates in God</a:t>
            </a:r>
          </a:p>
          <a:p>
            <a:pPr eaLnBrk="1" hangingPunct="1">
              <a:spcBef>
                <a:spcPct val="0"/>
              </a:spcBef>
              <a:spcAft>
                <a:spcPts val="1200"/>
              </a:spcAft>
              <a:buFont typeface="Arial" charset="0"/>
              <a:buNone/>
            </a:pPr>
            <a:r>
              <a:rPr lang="en-US" sz="2800" smtClean="0"/>
              <a:t>Blessing threefold aspects</a:t>
            </a:r>
          </a:p>
          <a:p>
            <a:pPr eaLnBrk="1" hangingPunct="1">
              <a:spcBef>
                <a:spcPct val="0"/>
              </a:spcBef>
              <a:spcAft>
                <a:spcPts val="1200"/>
              </a:spcAft>
              <a:buFont typeface="Arial" charset="0"/>
              <a:buNone/>
            </a:pPr>
            <a:r>
              <a:rPr lang="en-US" sz="2800" smtClean="0"/>
              <a:t>Blessing changes a couple</a:t>
            </a:r>
          </a:p>
          <a:p>
            <a:pPr eaLnBrk="1" hangingPunct="1">
              <a:spcBef>
                <a:spcPct val="0"/>
              </a:spcBef>
              <a:spcAft>
                <a:spcPts val="1200"/>
              </a:spcAft>
              <a:buFont typeface="Arial" charset="0"/>
              <a:buNone/>
            </a:pPr>
            <a:r>
              <a:rPr lang="en-US" sz="2800" smtClean="0"/>
              <a:t>Blessing changes the Church</a:t>
            </a:r>
          </a:p>
          <a:p>
            <a:pPr eaLnBrk="1" hangingPunct="1">
              <a:spcBef>
                <a:spcPct val="0"/>
              </a:spcBef>
              <a:spcAft>
                <a:spcPts val="1200"/>
              </a:spcAft>
              <a:buFont typeface="Arial" charset="0"/>
              <a:buNone/>
            </a:pPr>
            <a:r>
              <a:rPr lang="en-US" sz="2800" smtClean="0"/>
              <a:t>Blessing emphasis on God’s abundance</a:t>
            </a:r>
          </a:p>
        </p:txBody>
      </p:sp>
      <p:sp>
        <p:nvSpPr>
          <p:cNvPr id="43011" name="Title 4"/>
          <p:cNvSpPr>
            <a:spLocks noGrp="1"/>
          </p:cNvSpPr>
          <p:nvPr>
            <p:ph type="title"/>
          </p:nvPr>
        </p:nvSpPr>
        <p:spPr>
          <a:xfrm>
            <a:off x="457200" y="274638"/>
            <a:ext cx="8229600" cy="1096962"/>
          </a:xfrm>
          <a:solidFill>
            <a:schemeClr val="tx1"/>
          </a:solidFill>
        </p:spPr>
        <p:txBody>
          <a:bodyPr/>
          <a:lstStyle/>
          <a:p>
            <a:r>
              <a:rPr sz="2000" i="1" smtClean="0">
                <a:solidFill>
                  <a:schemeClr val="bg1"/>
                </a:solidFill>
              </a:rPr>
              <a:t>Theological Resources for Blessing Same-Gender Relationships</a:t>
            </a:r>
            <a:br>
              <a:rPr sz="2000" i="1" smtClean="0">
                <a:solidFill>
                  <a:schemeClr val="bg1"/>
                </a:solidFill>
              </a:rPr>
            </a:br>
            <a:r>
              <a:rPr sz="2800" b="1" smtClean="0">
                <a:solidFill>
                  <a:schemeClr val="bg1"/>
                </a:solidFill>
              </a:rPr>
              <a:t>Theology of Blessing – The Church’s Joy</a:t>
            </a:r>
            <a:endParaRPr b="1" smtClean="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1295400" y="1600200"/>
            <a:ext cx="6858000" cy="4343400"/>
          </a:xfrm>
        </p:spPr>
        <p:txBody>
          <a:bodyPr/>
          <a:lstStyle/>
          <a:p>
            <a:pPr eaLnBrk="1" hangingPunct="1">
              <a:spcBef>
                <a:spcPct val="0"/>
              </a:spcBef>
              <a:spcAft>
                <a:spcPts val="1200"/>
              </a:spcAft>
              <a:buFont typeface="Arial" charset="0"/>
              <a:buNone/>
            </a:pPr>
            <a:r>
              <a:rPr lang="en-US" sz="2800" b="1" smtClean="0"/>
              <a:t>Creation, Baptism and Eucharist</a:t>
            </a:r>
          </a:p>
          <a:p>
            <a:pPr eaLnBrk="1" hangingPunct="1">
              <a:spcBef>
                <a:spcPct val="0"/>
              </a:spcBef>
              <a:spcAft>
                <a:spcPts val="1200"/>
              </a:spcAft>
              <a:buFont typeface="Arial" charset="0"/>
              <a:buNone/>
            </a:pPr>
            <a:r>
              <a:rPr lang="en-US" sz="2800" b="1" smtClean="0"/>
              <a:t>Characteristics: </a:t>
            </a:r>
            <a:r>
              <a:rPr lang="en-US" sz="2400" b="1" smtClean="0"/>
              <a:t> </a:t>
            </a:r>
            <a:r>
              <a:rPr lang="en-US" sz="2400" smtClean="0"/>
              <a:t>fidelity, monogamy, mutual affection and respect, careful, honest communication, and the holy love which enables those in such relationships to see in each other the image of God </a:t>
            </a:r>
            <a:r>
              <a:rPr lang="en-US" sz="1800" smtClean="0"/>
              <a:t>(GC 2000 D039)</a:t>
            </a:r>
          </a:p>
          <a:p>
            <a:pPr eaLnBrk="1" hangingPunct="1">
              <a:spcBef>
                <a:spcPct val="0"/>
              </a:spcBef>
              <a:buFont typeface="Arial" charset="0"/>
              <a:buNone/>
            </a:pPr>
            <a:r>
              <a:rPr lang="en-US" sz="2800" b="1" smtClean="0"/>
              <a:t>Framework and Pattern: </a:t>
            </a:r>
          </a:p>
          <a:p>
            <a:pPr lvl="1" eaLnBrk="1" hangingPunct="1">
              <a:spcBef>
                <a:spcPct val="0"/>
              </a:spcBef>
              <a:buFont typeface="Wingdings" pitchFamily="2" charset="2"/>
              <a:buChar char="v"/>
            </a:pPr>
            <a:r>
              <a:rPr lang="en-US" sz="2400" smtClean="0"/>
              <a:t>Goodness </a:t>
            </a:r>
          </a:p>
          <a:p>
            <a:pPr lvl="1" eaLnBrk="1" hangingPunct="1">
              <a:spcBef>
                <a:spcPct val="0"/>
              </a:spcBef>
              <a:buFont typeface="Wingdings" pitchFamily="2" charset="2"/>
              <a:buChar char="v"/>
            </a:pPr>
            <a:r>
              <a:rPr lang="en-US" sz="2400" smtClean="0"/>
              <a:t>Marked as Christ’s own</a:t>
            </a:r>
          </a:p>
          <a:p>
            <a:pPr lvl="1" eaLnBrk="1" hangingPunct="1">
              <a:spcBef>
                <a:spcPct val="0"/>
              </a:spcBef>
              <a:buFont typeface="Wingdings" pitchFamily="2" charset="2"/>
              <a:buChar char="v"/>
            </a:pPr>
            <a:r>
              <a:rPr lang="en-US" sz="2400" smtClean="0"/>
              <a:t>Take - Bless – Break – Give*</a:t>
            </a:r>
          </a:p>
          <a:p>
            <a:pPr eaLnBrk="1" hangingPunct="1">
              <a:spcBef>
                <a:spcPct val="0"/>
              </a:spcBef>
              <a:spcAft>
                <a:spcPts val="1200"/>
              </a:spcAft>
              <a:buFont typeface="Arial" charset="0"/>
              <a:buNone/>
            </a:pPr>
            <a:endParaRPr lang="en-US" sz="2800" smtClean="0"/>
          </a:p>
        </p:txBody>
      </p:sp>
      <p:sp>
        <p:nvSpPr>
          <p:cNvPr id="44035" name="Title 4"/>
          <p:cNvSpPr>
            <a:spLocks noGrp="1"/>
          </p:cNvSpPr>
          <p:nvPr>
            <p:ph type="title"/>
          </p:nvPr>
        </p:nvSpPr>
        <p:spPr>
          <a:xfrm>
            <a:off x="457200" y="274638"/>
            <a:ext cx="8229600" cy="1096962"/>
          </a:xfrm>
          <a:solidFill>
            <a:schemeClr val="tx1"/>
          </a:solidFill>
        </p:spPr>
        <p:txBody>
          <a:bodyPr/>
          <a:lstStyle/>
          <a:p>
            <a:r>
              <a:rPr sz="2000" i="1" smtClean="0">
                <a:solidFill>
                  <a:schemeClr val="bg1"/>
                </a:solidFill>
              </a:rPr>
              <a:t>Theological Resources for Blessing Same-Gender Relationships</a:t>
            </a:r>
            <a:br>
              <a:rPr sz="2000" i="1" smtClean="0">
                <a:solidFill>
                  <a:schemeClr val="bg1"/>
                </a:solidFill>
              </a:rPr>
            </a:br>
            <a:r>
              <a:rPr sz="3600" b="1" smtClean="0">
                <a:solidFill>
                  <a:schemeClr val="bg1"/>
                </a:solidFill>
              </a:rPr>
              <a:t> </a:t>
            </a:r>
            <a:r>
              <a:rPr sz="2800" b="1" smtClean="0">
                <a:solidFill>
                  <a:schemeClr val="bg1"/>
                </a:solidFill>
              </a:rPr>
              <a:t>Covenantal Relationship - The Church’s Life</a:t>
            </a:r>
          </a:p>
        </p:txBody>
      </p:sp>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idx="1"/>
          </p:nvPr>
        </p:nvSpPr>
        <p:spPr>
          <a:xfrm>
            <a:off x="1447800" y="1981200"/>
            <a:ext cx="6477000" cy="3200400"/>
          </a:xfrm>
        </p:spPr>
        <p:txBody>
          <a:bodyPr/>
          <a:lstStyle/>
          <a:p>
            <a:pPr eaLnBrk="1" hangingPunct="1">
              <a:spcBef>
                <a:spcPct val="0"/>
              </a:spcBef>
              <a:spcAft>
                <a:spcPts val="1200"/>
              </a:spcAft>
              <a:buFont typeface="Arial" charset="0"/>
              <a:buNone/>
            </a:pPr>
            <a:r>
              <a:rPr lang="en-US" sz="2800" b="1" smtClean="0"/>
              <a:t>Loving Our Neighbors as Ourselves </a:t>
            </a:r>
          </a:p>
          <a:p>
            <a:pPr eaLnBrk="1" hangingPunct="1">
              <a:spcBef>
                <a:spcPct val="0"/>
              </a:spcBef>
              <a:spcAft>
                <a:spcPts val="1200"/>
              </a:spcAft>
              <a:buFont typeface="Arial" charset="0"/>
              <a:buNone/>
            </a:pPr>
            <a:r>
              <a:rPr lang="en-US" sz="2800" b="1" smtClean="0"/>
              <a:t>Called into Covenant</a:t>
            </a:r>
          </a:p>
          <a:p>
            <a:pPr eaLnBrk="1" hangingPunct="1">
              <a:spcBef>
                <a:spcPct val="0"/>
              </a:spcBef>
              <a:spcAft>
                <a:spcPts val="1200"/>
              </a:spcAft>
              <a:buFont typeface="Arial" charset="0"/>
              <a:buNone/>
            </a:pPr>
            <a:r>
              <a:rPr lang="en-US" sz="2800" b="1" smtClean="0"/>
              <a:t>The Vocation of Households  </a:t>
            </a:r>
          </a:p>
          <a:p>
            <a:pPr eaLnBrk="1" hangingPunct="1">
              <a:spcBef>
                <a:spcPct val="0"/>
              </a:spcBef>
              <a:spcAft>
                <a:spcPts val="1200"/>
              </a:spcAft>
              <a:buFont typeface="Arial" charset="0"/>
              <a:buNone/>
            </a:pPr>
            <a:r>
              <a:rPr lang="en-US" sz="2800" b="1" smtClean="0"/>
              <a:t>Faithful Intimacy </a:t>
            </a:r>
          </a:p>
          <a:p>
            <a:pPr eaLnBrk="1" hangingPunct="1">
              <a:spcBef>
                <a:spcPct val="0"/>
              </a:spcBef>
              <a:spcAft>
                <a:spcPts val="1200"/>
              </a:spcAft>
              <a:buFont typeface="Arial" charset="0"/>
              <a:buNone/>
            </a:pPr>
            <a:r>
              <a:rPr lang="en-US" sz="2800" b="1" smtClean="0"/>
              <a:t>Mutual Blessing and Fruitfulness </a:t>
            </a:r>
            <a:endParaRPr lang="en-US" sz="2800" smtClean="0"/>
          </a:p>
        </p:txBody>
      </p:sp>
      <p:sp>
        <p:nvSpPr>
          <p:cNvPr id="45059" name="Title 4"/>
          <p:cNvSpPr>
            <a:spLocks noGrp="1"/>
          </p:cNvSpPr>
          <p:nvPr>
            <p:ph type="title"/>
          </p:nvPr>
        </p:nvSpPr>
        <p:spPr>
          <a:xfrm>
            <a:off x="457200" y="274638"/>
            <a:ext cx="8229600" cy="1096962"/>
          </a:xfrm>
          <a:solidFill>
            <a:schemeClr val="tx1"/>
          </a:solidFill>
        </p:spPr>
        <p:txBody>
          <a:bodyPr/>
          <a:lstStyle/>
          <a:p>
            <a:r>
              <a:rPr sz="2000" i="1" smtClean="0">
                <a:solidFill>
                  <a:schemeClr val="bg1"/>
                </a:solidFill>
              </a:rPr>
              <a:t>Theological Resources for Blessing Same-Gender Relationships</a:t>
            </a:r>
            <a:br>
              <a:rPr sz="2000" i="1" smtClean="0">
                <a:solidFill>
                  <a:schemeClr val="bg1"/>
                </a:solidFill>
              </a:rPr>
            </a:br>
            <a:r>
              <a:rPr sz="3600" b="1" smtClean="0">
                <a:solidFill>
                  <a:schemeClr val="bg1"/>
                </a:solidFill>
              </a:rPr>
              <a:t> </a:t>
            </a:r>
            <a:r>
              <a:rPr sz="2800" b="1" smtClean="0">
                <a:solidFill>
                  <a:schemeClr val="bg1"/>
                </a:solidFill>
              </a:rPr>
              <a:t>Covenantal Relationship - The Church’s Life</a:t>
            </a:r>
          </a:p>
        </p:txBody>
      </p:sp>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endParaRPr smtClean="0"/>
          </a:p>
        </p:txBody>
      </p:sp>
      <p:sp>
        <p:nvSpPr>
          <p:cNvPr id="46083" name="Content Placeholder 2"/>
          <p:cNvSpPr>
            <a:spLocks noGrp="1"/>
          </p:cNvSpPr>
          <p:nvPr>
            <p:ph idx="1"/>
          </p:nvPr>
        </p:nvSpPr>
        <p:spPr/>
        <p:txBody>
          <a:bodyPr/>
          <a:lstStyle/>
          <a:p>
            <a:endParaRPr lang="en-US" smtClean="0"/>
          </a:p>
        </p:txBody>
      </p:sp>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a:spLocks noGrp="1"/>
          </p:cNvSpPr>
          <p:nvPr>
            <p:ph idx="1"/>
          </p:nvPr>
        </p:nvSpPr>
        <p:spPr>
          <a:xfrm>
            <a:off x="1371600" y="1676400"/>
            <a:ext cx="7010400" cy="4343400"/>
          </a:xfrm>
        </p:spPr>
        <p:txBody>
          <a:bodyPr/>
          <a:lstStyle/>
          <a:p>
            <a:pPr eaLnBrk="1" hangingPunct="1">
              <a:spcBef>
                <a:spcPct val="0"/>
              </a:spcBef>
              <a:spcAft>
                <a:spcPts val="1200"/>
              </a:spcAft>
              <a:buFont typeface="Arial" charset="0"/>
              <a:buNone/>
            </a:pPr>
            <a:r>
              <a:rPr lang="en-US" sz="2800" i="1" smtClean="0"/>
              <a:t>BCP: </a:t>
            </a:r>
            <a:r>
              <a:rPr lang="en-US" sz="2800" smtClean="0"/>
              <a:t> Pray for Christian unity</a:t>
            </a:r>
            <a:endParaRPr lang="en-US" sz="2000" smtClean="0"/>
          </a:p>
          <a:p>
            <a:pPr eaLnBrk="1" hangingPunct="1">
              <a:spcBef>
                <a:spcPct val="0"/>
              </a:spcBef>
              <a:spcAft>
                <a:spcPts val="1200"/>
              </a:spcAft>
              <a:buFont typeface="Arial" charset="0"/>
              <a:buNone/>
            </a:pPr>
            <a:r>
              <a:rPr lang="en-US" sz="2800" smtClean="0"/>
              <a:t>Challenges to God‘s gift of unity - Not New</a:t>
            </a:r>
          </a:p>
          <a:p>
            <a:pPr lvl="1" eaLnBrk="1" hangingPunct="1">
              <a:spcBef>
                <a:spcPct val="0"/>
              </a:spcBef>
              <a:spcAft>
                <a:spcPts val="1200"/>
              </a:spcAft>
              <a:buFont typeface="Wingdings" pitchFamily="2" charset="2"/>
              <a:buChar char="q"/>
            </a:pPr>
            <a:r>
              <a:rPr lang="en-US" sz="2400" smtClean="0"/>
              <a:t>I Corinthians 3:1-9</a:t>
            </a:r>
          </a:p>
          <a:p>
            <a:pPr lvl="1" eaLnBrk="1" hangingPunct="1">
              <a:spcBef>
                <a:spcPct val="0"/>
              </a:spcBef>
              <a:spcAft>
                <a:spcPts val="1200"/>
              </a:spcAft>
              <a:buFont typeface="Wingdings" pitchFamily="2" charset="2"/>
              <a:buChar char="q"/>
            </a:pPr>
            <a:r>
              <a:rPr lang="en-US" sz="2400" smtClean="0"/>
              <a:t>Romans 12:3-8</a:t>
            </a:r>
          </a:p>
          <a:p>
            <a:pPr lvl="1" eaLnBrk="1" hangingPunct="1">
              <a:spcBef>
                <a:spcPct val="0"/>
              </a:spcBef>
              <a:spcAft>
                <a:spcPts val="1200"/>
              </a:spcAft>
              <a:buFont typeface="Wingdings" pitchFamily="2" charset="2"/>
              <a:buChar char="q"/>
            </a:pPr>
            <a:r>
              <a:rPr lang="en-US" sz="2400" smtClean="0"/>
              <a:t>Galatians 2:2-21 </a:t>
            </a:r>
          </a:p>
          <a:p>
            <a:pPr lvl="1" eaLnBrk="1" hangingPunct="1">
              <a:spcBef>
                <a:spcPct val="0"/>
              </a:spcBef>
              <a:spcAft>
                <a:spcPts val="1200"/>
              </a:spcAft>
              <a:buFont typeface="Wingdings" pitchFamily="2" charset="2"/>
              <a:buChar char="q"/>
            </a:pPr>
            <a:r>
              <a:rPr lang="en-US" sz="2400" smtClean="0"/>
              <a:t>Acts 10:9-47</a:t>
            </a:r>
          </a:p>
          <a:p>
            <a:pPr eaLnBrk="1" hangingPunct="1">
              <a:spcBef>
                <a:spcPct val="0"/>
              </a:spcBef>
              <a:spcAft>
                <a:spcPts val="1200"/>
              </a:spcAft>
              <a:buFont typeface="Arial" charset="0"/>
              <a:buNone/>
            </a:pPr>
            <a:r>
              <a:rPr lang="en-US" sz="2400" smtClean="0"/>
              <a:t>C056:  Acknowledges differences of opinion concerning the interpretation of Scripture and same-gender relationships</a:t>
            </a:r>
          </a:p>
        </p:txBody>
      </p:sp>
      <p:sp>
        <p:nvSpPr>
          <p:cNvPr id="47107" name="Title 4"/>
          <p:cNvSpPr>
            <a:spLocks noGrp="1"/>
          </p:cNvSpPr>
          <p:nvPr>
            <p:ph type="title"/>
          </p:nvPr>
        </p:nvSpPr>
        <p:spPr>
          <a:solidFill>
            <a:schemeClr val="tx1"/>
          </a:solidFill>
        </p:spPr>
        <p:txBody>
          <a:bodyPr/>
          <a:lstStyle/>
          <a:p>
            <a:r>
              <a:rPr sz="2000" i="1" smtClean="0">
                <a:solidFill>
                  <a:schemeClr val="bg1"/>
                </a:solidFill>
              </a:rPr>
              <a:t>Theological Resources for Blessing Same-Gender Relationships</a:t>
            </a:r>
            <a:br>
              <a:rPr sz="2000" i="1" smtClean="0">
                <a:solidFill>
                  <a:schemeClr val="bg1"/>
                </a:solidFill>
              </a:rPr>
            </a:br>
            <a:r>
              <a:rPr sz="3200" b="1" smtClean="0">
                <a:solidFill>
                  <a:schemeClr val="bg1"/>
                </a:solidFill>
              </a:rPr>
              <a:t> </a:t>
            </a:r>
            <a:r>
              <a:rPr sz="2800" b="1" smtClean="0">
                <a:solidFill>
                  <a:schemeClr val="bg1"/>
                </a:solidFill>
              </a:rPr>
              <a:t>Christian Unity and Biblical Interpretation  - The Church’s Challenge</a:t>
            </a:r>
            <a:endParaRPr sz="3200" b="1" smtClean="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1"/>
          </p:nvPr>
        </p:nvSpPr>
        <p:spPr>
          <a:xfrm>
            <a:off x="1295400" y="1752600"/>
            <a:ext cx="7010400" cy="4343400"/>
          </a:xfrm>
        </p:spPr>
        <p:txBody>
          <a:bodyPr/>
          <a:lstStyle/>
          <a:p>
            <a:pPr eaLnBrk="1" hangingPunct="1">
              <a:spcBef>
                <a:spcPct val="0"/>
              </a:spcBef>
              <a:spcAft>
                <a:spcPts val="1200"/>
              </a:spcAft>
              <a:buFont typeface="Arial" charset="0"/>
              <a:buNone/>
            </a:pPr>
            <a:r>
              <a:rPr lang="en-US" sz="2400" smtClean="0"/>
              <a:t>First words from this section:</a:t>
            </a:r>
          </a:p>
          <a:p>
            <a:pPr eaLnBrk="1" hangingPunct="1">
              <a:spcBef>
                <a:spcPct val="0"/>
              </a:spcBef>
              <a:spcAft>
                <a:spcPts val="1200"/>
              </a:spcAft>
              <a:buFont typeface="Wingdings" pitchFamily="2" charset="2"/>
              <a:buChar char="v"/>
            </a:pPr>
            <a:r>
              <a:rPr lang="en-US" sz="2400" smtClean="0"/>
              <a:t>All of us have more to learn from Scripture and from each other.</a:t>
            </a:r>
          </a:p>
          <a:p>
            <a:pPr eaLnBrk="1" hangingPunct="1">
              <a:spcBef>
                <a:spcPct val="0"/>
              </a:spcBef>
              <a:spcAft>
                <a:spcPts val="1200"/>
              </a:spcAft>
              <a:buFont typeface="Wingdings" pitchFamily="2" charset="2"/>
              <a:buChar char="v"/>
            </a:pPr>
            <a:r>
              <a:rPr lang="en-US" sz="2400" smtClean="0"/>
              <a:t>In faithfulness to Christ, we acknowledge and respect those differences among us in our fervent hope that disagreements over this biblical material need not divide the Church.</a:t>
            </a:r>
          </a:p>
          <a:p>
            <a:pPr eaLnBrk="1" hangingPunct="1">
              <a:spcBef>
                <a:spcPct val="0"/>
              </a:spcBef>
              <a:spcAft>
                <a:spcPts val="1200"/>
              </a:spcAft>
              <a:buFont typeface="Wingdings" pitchFamily="2" charset="2"/>
              <a:buChar char="v"/>
            </a:pPr>
            <a:r>
              <a:rPr lang="en-US" sz="2400" smtClean="0"/>
              <a:t>Writers in our shared Anglican history have often turned to “a theologically informed and spiritually sustained </a:t>
            </a:r>
            <a:r>
              <a:rPr lang="en-US" sz="2400" i="1" smtClean="0"/>
              <a:t>patience</a:t>
            </a:r>
            <a:r>
              <a:rPr lang="en-US" sz="2400" smtClean="0"/>
              <a:t>”</a:t>
            </a:r>
          </a:p>
        </p:txBody>
      </p:sp>
      <p:sp>
        <p:nvSpPr>
          <p:cNvPr id="4" name="Title 4"/>
          <p:cNvSpPr txBox="1">
            <a:spLocks/>
          </p:cNvSpPr>
          <p:nvPr/>
        </p:nvSpPr>
        <p:spPr bwMode="auto">
          <a:xfrm>
            <a:off x="533400" y="381000"/>
            <a:ext cx="8229600" cy="1219200"/>
          </a:xfrm>
          <a:prstGeom prst="rect">
            <a:avLst/>
          </a:prstGeom>
          <a:solidFill>
            <a:schemeClr val="tx1"/>
          </a:solidFill>
          <a:ln w="9525">
            <a:noFill/>
            <a:miter lim="800000"/>
            <a:headEnd/>
            <a:tailEnd/>
          </a:ln>
        </p:spPr>
        <p:txBody>
          <a:bodyPr anchor="ctr"/>
          <a:lstStyle/>
          <a:p>
            <a:pPr algn="ctr" eaLnBrk="0" hangingPunct="0">
              <a:defRPr/>
            </a:pPr>
            <a:r>
              <a:rPr lang="en-US" sz="2000" i="1" dirty="0">
                <a:solidFill>
                  <a:schemeClr val="bg1"/>
                </a:solidFill>
                <a:latin typeface="Tahoma" pitchFamily="34" charset="0"/>
                <a:ea typeface="+mj-ea"/>
                <a:cs typeface="Tahoma" pitchFamily="34" charset="0"/>
              </a:rPr>
              <a:t>Theological Resources for Blessing Same-Gender Relationships</a:t>
            </a:r>
            <a:br>
              <a:rPr lang="en-US" sz="2000" i="1" dirty="0">
                <a:solidFill>
                  <a:schemeClr val="bg1"/>
                </a:solidFill>
                <a:latin typeface="Tahoma" pitchFamily="34" charset="0"/>
                <a:ea typeface="+mj-ea"/>
                <a:cs typeface="Tahoma" pitchFamily="34" charset="0"/>
              </a:rPr>
            </a:br>
            <a:r>
              <a:rPr lang="en-US" sz="3200" b="1" dirty="0">
                <a:solidFill>
                  <a:schemeClr val="bg1"/>
                </a:solidFill>
                <a:latin typeface="Tahoma" pitchFamily="34" charset="0"/>
                <a:ea typeface="+mj-ea"/>
                <a:cs typeface="Tahoma" pitchFamily="34" charset="0"/>
              </a:rPr>
              <a:t> </a:t>
            </a:r>
            <a:r>
              <a:rPr lang="en-US" sz="2800" b="1" dirty="0">
                <a:solidFill>
                  <a:schemeClr val="bg1"/>
                </a:solidFill>
                <a:latin typeface="Tahoma" pitchFamily="34" charset="0"/>
                <a:ea typeface="+mj-ea"/>
                <a:cs typeface="Tahoma" pitchFamily="34" charset="0"/>
              </a:rPr>
              <a:t>Christian Unity and Biblical Interpretation  - The Church’s Challenge</a:t>
            </a:r>
            <a:endParaRPr lang="en-US" sz="3200" b="1" dirty="0">
              <a:solidFill>
                <a:schemeClr val="bg1"/>
              </a:solidFill>
              <a:latin typeface="Tahoma" pitchFamily="34" charset="0"/>
              <a:ea typeface="+mj-ea"/>
              <a:cs typeface="Tahoma" pitchFamily="34" charset="0"/>
            </a:endParaRPr>
          </a:p>
        </p:txBody>
      </p:sp>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a:xfrm>
            <a:off x="1600200" y="1600200"/>
            <a:ext cx="6781800" cy="4876800"/>
          </a:xfrm>
        </p:spPr>
        <p:txBody>
          <a:bodyPr/>
          <a:lstStyle/>
          <a:p>
            <a:pPr eaLnBrk="1" hangingPunct="1">
              <a:spcBef>
                <a:spcPct val="0"/>
              </a:spcBef>
              <a:spcAft>
                <a:spcPts val="1200"/>
              </a:spcAft>
              <a:buFont typeface="Arial" charset="0"/>
              <a:buNone/>
            </a:pPr>
            <a:r>
              <a:rPr lang="en-US" sz="2200" b="1" smtClean="0">
                <a:solidFill>
                  <a:srgbClr val="FFFF00"/>
                </a:solidFill>
              </a:rPr>
              <a:t>Agreement: </a:t>
            </a:r>
            <a:r>
              <a:rPr lang="en-US" sz="2200" smtClean="0"/>
              <a:t>the saving love and grace of God in Christ </a:t>
            </a:r>
          </a:p>
          <a:p>
            <a:pPr eaLnBrk="1" hangingPunct="1">
              <a:spcBef>
                <a:spcPct val="0"/>
              </a:spcBef>
              <a:spcAft>
                <a:spcPts val="1200"/>
              </a:spcAft>
              <a:buFont typeface="Arial" charset="0"/>
              <a:buNone/>
            </a:pPr>
            <a:r>
              <a:rPr lang="en-US" sz="2200" b="1" smtClean="0">
                <a:solidFill>
                  <a:srgbClr val="FFFF00"/>
                </a:solidFill>
              </a:rPr>
              <a:t>Disagreements: </a:t>
            </a:r>
            <a:r>
              <a:rPr lang="en-US" sz="2200" smtClean="0"/>
              <a:t>Marked church life throughout history:</a:t>
            </a:r>
          </a:p>
          <a:p>
            <a:pPr eaLnBrk="1" hangingPunct="1">
              <a:spcBef>
                <a:spcPct val="0"/>
              </a:spcBef>
              <a:spcAft>
                <a:spcPts val="1200"/>
              </a:spcAft>
              <a:buFont typeface="Arial" charset="0"/>
              <a:buNone/>
            </a:pPr>
            <a:r>
              <a:rPr lang="en-US" sz="2200" smtClean="0"/>
              <a:t>	</a:t>
            </a:r>
            <a:r>
              <a:rPr lang="en-US" sz="2200" b="1" smtClean="0"/>
              <a:t>OLDER:  	</a:t>
            </a:r>
            <a:r>
              <a:rPr lang="en-US" sz="2200" smtClean="0"/>
              <a:t>Usury, canon of Scripture, liturgical vestments, place of music, role of ordained ministers</a:t>
            </a:r>
          </a:p>
          <a:p>
            <a:pPr eaLnBrk="1" hangingPunct="1">
              <a:spcBef>
                <a:spcPct val="0"/>
              </a:spcBef>
              <a:spcAft>
                <a:spcPts val="1200"/>
              </a:spcAft>
              <a:buFont typeface="Arial" charset="0"/>
              <a:buNone/>
            </a:pPr>
            <a:r>
              <a:rPr lang="en-US" sz="2200" smtClean="0"/>
              <a:t>	</a:t>
            </a:r>
            <a:r>
              <a:rPr lang="en-US" sz="2200" b="1" smtClean="0"/>
              <a:t>OLD: 	</a:t>
            </a:r>
            <a:r>
              <a:rPr lang="en-US" sz="2200" smtClean="0"/>
              <a:t>Economic reform, divorce and remarriage, contraception</a:t>
            </a:r>
          </a:p>
          <a:p>
            <a:pPr eaLnBrk="1" hangingPunct="1">
              <a:spcBef>
                <a:spcPct val="0"/>
              </a:spcBef>
              <a:spcAft>
                <a:spcPts val="1200"/>
              </a:spcAft>
              <a:buFont typeface="Arial" charset="0"/>
              <a:buNone/>
            </a:pPr>
            <a:r>
              <a:rPr lang="en-US" sz="2200" smtClean="0"/>
              <a:t>	</a:t>
            </a:r>
            <a:r>
              <a:rPr lang="en-US" sz="2200" b="1" smtClean="0"/>
              <a:t>MORE RECENT: </a:t>
            </a:r>
            <a:r>
              <a:rPr lang="en-US" sz="2200" smtClean="0"/>
              <a:t>slavery, role of women &amp; same-gender relationships</a:t>
            </a:r>
          </a:p>
        </p:txBody>
      </p:sp>
      <p:sp>
        <p:nvSpPr>
          <p:cNvPr id="6" name="Title 4"/>
          <p:cNvSpPr txBox="1">
            <a:spLocks/>
          </p:cNvSpPr>
          <p:nvPr/>
        </p:nvSpPr>
        <p:spPr bwMode="auto">
          <a:xfrm>
            <a:off x="533400" y="228600"/>
            <a:ext cx="8229600" cy="1219200"/>
          </a:xfrm>
          <a:prstGeom prst="rect">
            <a:avLst/>
          </a:prstGeom>
          <a:solidFill>
            <a:schemeClr val="tx1"/>
          </a:solidFill>
          <a:ln w="9525">
            <a:noFill/>
            <a:miter lim="800000"/>
            <a:headEnd/>
            <a:tailEnd/>
          </a:ln>
        </p:spPr>
        <p:txBody>
          <a:bodyPr anchor="ctr"/>
          <a:lstStyle/>
          <a:p>
            <a:pPr algn="ctr" eaLnBrk="0" hangingPunct="0">
              <a:defRPr/>
            </a:pPr>
            <a:r>
              <a:rPr lang="en-US" sz="2000" i="1" dirty="0">
                <a:solidFill>
                  <a:schemeClr val="bg1"/>
                </a:solidFill>
                <a:latin typeface="Tahoma" pitchFamily="34" charset="0"/>
                <a:ea typeface="+mj-ea"/>
                <a:cs typeface="Tahoma" pitchFamily="34" charset="0"/>
              </a:rPr>
              <a:t>Theological Resources for Blessing Same-Gender Relationships</a:t>
            </a:r>
            <a:br>
              <a:rPr lang="en-US" sz="2000" i="1" dirty="0">
                <a:solidFill>
                  <a:schemeClr val="bg1"/>
                </a:solidFill>
                <a:latin typeface="Tahoma" pitchFamily="34" charset="0"/>
                <a:ea typeface="+mj-ea"/>
                <a:cs typeface="Tahoma" pitchFamily="34" charset="0"/>
              </a:rPr>
            </a:br>
            <a:r>
              <a:rPr lang="en-US" sz="3200" b="1" dirty="0">
                <a:solidFill>
                  <a:schemeClr val="bg1"/>
                </a:solidFill>
                <a:latin typeface="Tahoma" pitchFamily="34" charset="0"/>
                <a:ea typeface="+mj-ea"/>
                <a:cs typeface="Tahoma" pitchFamily="34" charset="0"/>
              </a:rPr>
              <a:t> </a:t>
            </a:r>
            <a:r>
              <a:rPr lang="en-US" sz="2800" b="1" dirty="0">
                <a:solidFill>
                  <a:schemeClr val="bg1"/>
                </a:solidFill>
                <a:latin typeface="Tahoma" pitchFamily="34" charset="0"/>
                <a:ea typeface="+mj-ea"/>
                <a:cs typeface="Tahoma" pitchFamily="34" charset="0"/>
              </a:rPr>
              <a:t>Christian Unity and Biblical Interpretation  - The Church’s Challenge</a:t>
            </a:r>
            <a:endParaRPr lang="en-US" sz="3200" b="1" dirty="0">
              <a:solidFill>
                <a:schemeClr val="bg1"/>
              </a:solidFill>
              <a:latin typeface="Tahoma" pitchFamily="34" charset="0"/>
              <a:ea typeface="+mj-ea"/>
              <a:cs typeface="Tahoma" pitchFamily="34" charset="0"/>
            </a:endParaRPr>
          </a:p>
        </p:txBody>
      </p:sp>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a:xfrm>
            <a:off x="1219200" y="1600200"/>
            <a:ext cx="7315200" cy="4343400"/>
          </a:xfrm>
        </p:spPr>
        <p:txBody>
          <a:bodyPr/>
          <a:lstStyle/>
          <a:p>
            <a:pPr eaLnBrk="1" hangingPunct="1">
              <a:spcBef>
                <a:spcPct val="0"/>
              </a:spcBef>
              <a:spcAft>
                <a:spcPts val="1200"/>
              </a:spcAft>
              <a:buFont typeface="Arial" charset="0"/>
              <a:buNone/>
              <a:defRPr/>
            </a:pPr>
            <a:r>
              <a:rPr lang="en-US" sz="2400" b="1" dirty="0" smtClean="0"/>
              <a:t>The Great Example of Re-Interpretation: </a:t>
            </a:r>
          </a:p>
          <a:p>
            <a:pPr eaLnBrk="1" hangingPunct="1">
              <a:spcBef>
                <a:spcPct val="0"/>
              </a:spcBef>
              <a:spcAft>
                <a:spcPts val="1200"/>
              </a:spcAft>
              <a:buFont typeface="Arial" charset="0"/>
              <a:buNone/>
              <a:defRPr/>
            </a:pPr>
            <a:r>
              <a:rPr lang="en-US" sz="2400" b="1" dirty="0" smtClean="0">
                <a:solidFill>
                  <a:srgbClr val="FFFF00"/>
                </a:solidFill>
              </a:rPr>
              <a:t>Acts 15</a:t>
            </a:r>
            <a:endParaRPr lang="en-US" sz="2400" dirty="0" smtClean="0">
              <a:solidFill>
                <a:srgbClr val="FFFF00"/>
              </a:solidFill>
            </a:endParaRPr>
          </a:p>
          <a:p>
            <a:pPr eaLnBrk="1" hangingPunct="1">
              <a:spcBef>
                <a:spcPct val="0"/>
              </a:spcBef>
              <a:spcAft>
                <a:spcPts val="1200"/>
              </a:spcAft>
              <a:defRPr/>
            </a:pPr>
            <a:r>
              <a:rPr lang="en-US" sz="2400" dirty="0" smtClean="0"/>
              <a:t>Process of prayerful deliberation adopted by those early believers</a:t>
            </a:r>
          </a:p>
          <a:p>
            <a:pPr eaLnBrk="1" hangingPunct="1">
              <a:spcBef>
                <a:spcPct val="0"/>
              </a:spcBef>
              <a:spcAft>
                <a:spcPts val="1200"/>
              </a:spcAft>
              <a:defRPr/>
            </a:pPr>
            <a:r>
              <a:rPr lang="en-US" sz="2400" dirty="0" smtClean="0"/>
              <a:t>The apostles sought a way to honor the centrality of Scripture while also attending carefully to the ongoing movement of the Spirit in their midst.</a:t>
            </a:r>
          </a:p>
          <a:p>
            <a:pPr algn="ctr" eaLnBrk="1" hangingPunct="1">
              <a:spcBef>
                <a:spcPct val="0"/>
              </a:spcBef>
              <a:buFont typeface="Arial" charset="0"/>
              <a:buNone/>
              <a:defRPr/>
            </a:pPr>
            <a:r>
              <a:rPr lang="en-US" sz="2400" b="1" dirty="0" smtClean="0">
                <a:solidFill>
                  <a:schemeClr val="tx1">
                    <a:lumMod val="85000"/>
                  </a:schemeClr>
                </a:solidFill>
              </a:rPr>
              <a:t>The importance of this historical moment </a:t>
            </a:r>
          </a:p>
          <a:p>
            <a:pPr algn="ctr" eaLnBrk="1" hangingPunct="1">
              <a:spcBef>
                <a:spcPct val="0"/>
              </a:spcBef>
              <a:buFont typeface="Arial" charset="0"/>
              <a:buNone/>
              <a:defRPr/>
            </a:pPr>
            <a:r>
              <a:rPr lang="en-US" sz="2400" b="1" dirty="0" smtClean="0">
                <a:solidFill>
                  <a:schemeClr val="tx1">
                    <a:lumMod val="85000"/>
                  </a:schemeClr>
                </a:solidFill>
              </a:rPr>
              <a:t>lies in modeling the process</a:t>
            </a:r>
          </a:p>
          <a:p>
            <a:pPr algn="ctr" eaLnBrk="1" hangingPunct="1">
              <a:spcBef>
                <a:spcPct val="0"/>
              </a:spcBef>
              <a:buFont typeface="Arial" charset="0"/>
              <a:buNone/>
              <a:defRPr/>
            </a:pPr>
            <a:r>
              <a:rPr lang="en-US" sz="2400" b="1" dirty="0" smtClean="0">
                <a:solidFill>
                  <a:schemeClr val="tx1">
                    <a:lumMod val="85000"/>
                  </a:schemeClr>
                </a:solidFill>
              </a:rPr>
              <a:t> those early believers adopted.</a:t>
            </a:r>
          </a:p>
        </p:txBody>
      </p:sp>
      <p:sp>
        <p:nvSpPr>
          <p:cNvPr id="4" name="Title 4"/>
          <p:cNvSpPr txBox="1">
            <a:spLocks/>
          </p:cNvSpPr>
          <p:nvPr/>
        </p:nvSpPr>
        <p:spPr bwMode="auto">
          <a:xfrm>
            <a:off x="609600" y="228600"/>
            <a:ext cx="8229600" cy="1219200"/>
          </a:xfrm>
          <a:prstGeom prst="rect">
            <a:avLst/>
          </a:prstGeom>
          <a:solidFill>
            <a:schemeClr val="tx1"/>
          </a:solidFill>
          <a:ln w="9525">
            <a:noFill/>
            <a:miter lim="800000"/>
            <a:headEnd/>
            <a:tailEnd/>
          </a:ln>
        </p:spPr>
        <p:txBody>
          <a:bodyPr anchor="ctr"/>
          <a:lstStyle/>
          <a:p>
            <a:pPr algn="ctr" eaLnBrk="0" hangingPunct="0">
              <a:defRPr/>
            </a:pPr>
            <a:r>
              <a:rPr lang="en-US" sz="2000" i="1" dirty="0">
                <a:solidFill>
                  <a:schemeClr val="bg1"/>
                </a:solidFill>
                <a:latin typeface="Tahoma" pitchFamily="34" charset="0"/>
                <a:ea typeface="+mj-ea"/>
                <a:cs typeface="Tahoma" pitchFamily="34" charset="0"/>
              </a:rPr>
              <a:t>Theological Resources for Blessing Same-Gender Relationships</a:t>
            </a:r>
            <a:br>
              <a:rPr lang="en-US" sz="2000" i="1" dirty="0">
                <a:solidFill>
                  <a:schemeClr val="bg1"/>
                </a:solidFill>
                <a:latin typeface="Tahoma" pitchFamily="34" charset="0"/>
                <a:ea typeface="+mj-ea"/>
                <a:cs typeface="Tahoma" pitchFamily="34" charset="0"/>
              </a:rPr>
            </a:br>
            <a:r>
              <a:rPr lang="en-US" sz="3200" b="1" dirty="0">
                <a:solidFill>
                  <a:schemeClr val="bg1"/>
                </a:solidFill>
                <a:latin typeface="Tahoma" pitchFamily="34" charset="0"/>
                <a:ea typeface="+mj-ea"/>
                <a:cs typeface="Tahoma" pitchFamily="34" charset="0"/>
              </a:rPr>
              <a:t> </a:t>
            </a:r>
            <a:r>
              <a:rPr lang="en-US" sz="2800" b="1" dirty="0">
                <a:solidFill>
                  <a:schemeClr val="bg1"/>
                </a:solidFill>
                <a:latin typeface="Tahoma" pitchFamily="34" charset="0"/>
                <a:ea typeface="+mj-ea"/>
                <a:cs typeface="Tahoma" pitchFamily="34" charset="0"/>
              </a:rPr>
              <a:t>Christian Unity and Biblical Interpretation  - The Church’s Challenge</a:t>
            </a:r>
            <a:endParaRPr lang="en-US" sz="3200" b="1" dirty="0">
              <a:solidFill>
                <a:schemeClr val="bg1"/>
              </a:solidFill>
              <a:latin typeface="Tahoma" pitchFamily="34" charset="0"/>
              <a:ea typeface="+mj-ea"/>
              <a:cs typeface="Tahoma" pitchFamily="34" charset="0"/>
            </a:endParaRPr>
          </a:p>
        </p:txBody>
      </p:sp>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02" name="Title 1"/>
          <p:cNvSpPr>
            <a:spLocks noGrp="1"/>
          </p:cNvSpPr>
          <p:nvPr>
            <p:ph type="title"/>
          </p:nvPr>
        </p:nvSpPr>
        <p:spPr>
          <a:xfrm>
            <a:off x="457200" y="274638"/>
            <a:ext cx="8229600" cy="792162"/>
          </a:xfrm>
        </p:spPr>
        <p:txBody>
          <a:bodyPr/>
          <a:lstStyle/>
          <a:p>
            <a:r>
              <a:rPr dirty="0" smtClean="0"/>
              <a:t>Quiz</a:t>
            </a:r>
          </a:p>
        </p:txBody>
      </p:sp>
      <p:sp>
        <p:nvSpPr>
          <p:cNvPr id="3" name="Content Placeholder 2"/>
          <p:cNvSpPr>
            <a:spLocks noGrp="1"/>
          </p:cNvSpPr>
          <p:nvPr>
            <p:ph idx="1"/>
          </p:nvPr>
        </p:nvSpPr>
        <p:spPr>
          <a:xfrm>
            <a:off x="457200" y="1143000"/>
            <a:ext cx="8229600" cy="4983163"/>
          </a:xfrm>
        </p:spPr>
        <p:txBody>
          <a:bodyPr/>
          <a:lstStyle/>
          <a:p>
            <a:pPr marL="514350" indent="-514350">
              <a:spcAft>
                <a:spcPts val="1200"/>
              </a:spcAft>
              <a:buFont typeface="Arial" pitchFamily="34" charset="0"/>
              <a:buAutoNum type="arabicPeriod"/>
              <a:defRPr/>
            </a:pPr>
            <a:r>
              <a:rPr lang="en-US" dirty="0" smtClean="0">
                <a:latin typeface="+mn-lt"/>
              </a:rPr>
              <a:t>There is a </a:t>
            </a:r>
            <a:r>
              <a:rPr lang="en-US" dirty="0" err="1" smtClean="0">
                <a:latin typeface="+mn-lt"/>
              </a:rPr>
              <a:t>missional</a:t>
            </a:r>
            <a:r>
              <a:rPr lang="en-US" dirty="0" smtClean="0">
                <a:latin typeface="+mn-lt"/>
              </a:rPr>
              <a:t> aspect to relationships and covenants according to the report.   By this is meant:</a:t>
            </a:r>
          </a:p>
          <a:p>
            <a:pPr lvl="1">
              <a:spcBef>
                <a:spcPts val="200"/>
              </a:spcBef>
              <a:buFont typeface="Arial" pitchFamily="34" charset="0"/>
              <a:buNone/>
              <a:defRPr/>
            </a:pPr>
            <a:r>
              <a:rPr lang="en-US" sz="2400" dirty="0" smtClean="0"/>
              <a:t>a.</a:t>
            </a:r>
            <a:r>
              <a:rPr lang="en-US" dirty="0" smtClean="0">
                <a:latin typeface="+mn-lt"/>
              </a:rPr>
              <a:t>	From the beginning God called God’s people to be a blessing to others</a:t>
            </a:r>
          </a:p>
          <a:p>
            <a:pPr lvl="1">
              <a:spcBef>
                <a:spcPts val="200"/>
              </a:spcBef>
              <a:buFont typeface="Arial" pitchFamily="34" charset="0"/>
              <a:buNone/>
              <a:defRPr/>
            </a:pPr>
            <a:r>
              <a:rPr lang="en-US" dirty="0" smtClean="0">
                <a:latin typeface="+mn-lt"/>
              </a:rPr>
              <a:t>b.	Grace was received not just for us, but also for us to be a witness to the ends of the earth</a:t>
            </a:r>
          </a:p>
          <a:p>
            <a:pPr lvl="1">
              <a:spcBef>
                <a:spcPts val="200"/>
              </a:spcBef>
              <a:buFont typeface="Arial" pitchFamily="34" charset="0"/>
              <a:buNone/>
              <a:defRPr/>
            </a:pPr>
            <a:r>
              <a:rPr lang="en-US" dirty="0" smtClean="0">
                <a:latin typeface="+mn-lt"/>
              </a:rPr>
              <a:t>c.	Jesus wants our light on the lamp stand so all may see the light of God’s love</a:t>
            </a:r>
          </a:p>
          <a:p>
            <a:pPr lvl="1">
              <a:spcBef>
                <a:spcPts val="200"/>
              </a:spcBef>
              <a:buFont typeface="Arial" pitchFamily="34" charset="0"/>
              <a:buNone/>
              <a:defRPr/>
            </a:pPr>
            <a:r>
              <a:rPr lang="en-US" dirty="0" smtClean="0">
                <a:latin typeface="+mn-lt"/>
              </a:rPr>
              <a:t>d.	All of the above</a:t>
            </a:r>
          </a:p>
          <a:p>
            <a:pPr>
              <a:buFont typeface="Arial" pitchFamily="34" charset="0"/>
              <a:buNone/>
              <a:defRPr/>
            </a:pPr>
            <a:endParaRPr lang="en-US" dirty="0"/>
          </a:p>
        </p:txBody>
      </p:sp>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274638"/>
            <a:ext cx="8229600" cy="792162"/>
          </a:xfrm>
        </p:spPr>
        <p:txBody>
          <a:bodyPr/>
          <a:lstStyle/>
          <a:p>
            <a:r>
              <a:rPr dirty="0" smtClean="0"/>
              <a:t>Quiz</a:t>
            </a:r>
          </a:p>
        </p:txBody>
      </p:sp>
      <p:sp>
        <p:nvSpPr>
          <p:cNvPr id="107521" name="Rectangle 1"/>
          <p:cNvSpPr>
            <a:spLocks noGrp="1" noChangeArrowheads="1"/>
          </p:cNvSpPr>
          <p:nvPr>
            <p:ph idx="1"/>
          </p:nvPr>
        </p:nvSpPr>
        <p:spPr>
          <a:xfrm>
            <a:off x="457200" y="1249363"/>
            <a:ext cx="8043863" cy="4276725"/>
          </a:xfrm>
        </p:spPr>
        <p:txBody>
          <a:bodyPr anchor="ctr">
            <a:spAutoFit/>
          </a:bodyPr>
          <a:lstStyle/>
          <a:p>
            <a:pPr marL="0" indent="0">
              <a:spcBef>
                <a:spcPct val="0"/>
              </a:spcBef>
              <a:buFontTx/>
              <a:buNone/>
              <a:defRPr/>
            </a:pPr>
            <a:r>
              <a:rPr lang="en-US" dirty="0" smtClean="0">
                <a:latin typeface="Times New Roman" pitchFamily="18" charset="0"/>
                <a:ea typeface="Calibri" pitchFamily="34" charset="0"/>
                <a:cs typeface="Times New Roman" pitchFamily="18" charset="0"/>
              </a:rPr>
              <a:t>Which Bishop and future Presiding Bishop of the Episcopal Church published a paper in 1863 called </a:t>
            </a:r>
            <a:r>
              <a:rPr lang="en-US" dirty="0" smtClean="0">
                <a:latin typeface="Arial"/>
                <a:ea typeface="Calibri" pitchFamily="34" charset="0"/>
                <a:cs typeface="Times New Roman" pitchFamily="18" charset="0"/>
              </a:rPr>
              <a:t>“</a:t>
            </a:r>
            <a:r>
              <a:rPr lang="en-US" dirty="0" smtClean="0">
                <a:latin typeface="Times New Roman" pitchFamily="18" charset="0"/>
                <a:ea typeface="Calibri" pitchFamily="34" charset="0"/>
                <a:cs typeface="Times New Roman" pitchFamily="18" charset="0"/>
              </a:rPr>
              <a:t>Bible View of Slavery,</a:t>
            </a:r>
            <a:r>
              <a:rPr lang="en-US" dirty="0" smtClean="0">
                <a:latin typeface="Arial"/>
                <a:ea typeface="Calibri" pitchFamily="34" charset="0"/>
                <a:cs typeface="Times New Roman" pitchFamily="18" charset="0"/>
              </a:rPr>
              <a:t>”</a:t>
            </a:r>
            <a:r>
              <a:rPr lang="en-US" dirty="0" smtClean="0">
                <a:latin typeface="Times New Roman" pitchFamily="18" charset="0"/>
                <a:ea typeface="Calibri" pitchFamily="34" charset="0"/>
                <a:cs typeface="Times New Roman" pitchFamily="18" charset="0"/>
              </a:rPr>
              <a:t> which defended slavery as </a:t>
            </a:r>
            <a:r>
              <a:rPr lang="en-US" dirty="0" smtClean="0">
                <a:latin typeface="Arial"/>
                <a:ea typeface="Calibri" pitchFamily="34" charset="0"/>
                <a:cs typeface="Times New Roman" pitchFamily="18" charset="0"/>
              </a:rPr>
              <a:t>“</a:t>
            </a:r>
            <a:r>
              <a:rPr lang="en-US" dirty="0" smtClean="0">
                <a:latin typeface="Times New Roman" pitchFamily="18" charset="0"/>
                <a:ea typeface="Calibri" pitchFamily="34" charset="0"/>
                <a:cs typeface="Times New Roman" pitchFamily="18" charset="0"/>
              </a:rPr>
              <a:t>fully authorized both in the Old and New Testament?</a:t>
            </a:r>
            <a:r>
              <a:rPr lang="en-US" dirty="0" smtClean="0">
                <a:latin typeface="Arial"/>
                <a:ea typeface="Calibri" pitchFamily="34" charset="0"/>
                <a:cs typeface="Times New Roman" pitchFamily="18" charset="0"/>
              </a:rPr>
              <a:t>”</a:t>
            </a:r>
            <a:endParaRPr lang="en-US" dirty="0" smtClean="0">
              <a:latin typeface="Arial" pitchFamily="34" charset="0"/>
            </a:endParaRPr>
          </a:p>
          <a:p>
            <a:pPr marL="514350" indent="-514350">
              <a:spcBef>
                <a:spcPct val="0"/>
              </a:spcBef>
              <a:buFont typeface="+mj-lt"/>
              <a:buAutoNum type="alphaLcPeriod"/>
              <a:defRPr/>
            </a:pPr>
            <a:r>
              <a:rPr lang="en-US" sz="2800" dirty="0" smtClean="0">
                <a:latin typeface="Times New Roman" pitchFamily="18" charset="0"/>
                <a:ea typeface="Calibri" pitchFamily="34" charset="0"/>
                <a:cs typeface="Times New Roman" pitchFamily="18" charset="0"/>
              </a:rPr>
              <a:t>Benjamin Bosworth Smith 	</a:t>
            </a:r>
            <a:endParaRPr lang="en-US" sz="2800" dirty="0" smtClean="0">
              <a:latin typeface="Arial" pitchFamily="34" charset="0"/>
            </a:endParaRPr>
          </a:p>
          <a:p>
            <a:pPr marL="514350" indent="-514350">
              <a:spcBef>
                <a:spcPct val="0"/>
              </a:spcBef>
              <a:buFont typeface="+mj-lt"/>
              <a:buAutoNum type="alphaLcPeriod"/>
              <a:defRPr/>
            </a:pPr>
            <a:r>
              <a:rPr lang="en-US" sz="2800" dirty="0" smtClean="0">
                <a:latin typeface="Times New Roman" pitchFamily="18" charset="0"/>
                <a:ea typeface="Calibri" pitchFamily="34" charset="0"/>
                <a:cs typeface="Times New Roman" pitchFamily="18" charset="0"/>
              </a:rPr>
              <a:t>John Henry Hopkins 		</a:t>
            </a:r>
            <a:endParaRPr lang="en-US" sz="2800" dirty="0" smtClean="0">
              <a:latin typeface="Arial" pitchFamily="34" charset="0"/>
            </a:endParaRPr>
          </a:p>
          <a:p>
            <a:pPr marL="514350" indent="-514350">
              <a:spcBef>
                <a:spcPct val="0"/>
              </a:spcBef>
              <a:buFont typeface="+mj-lt"/>
              <a:buAutoNum type="alphaLcPeriod"/>
              <a:defRPr/>
            </a:pPr>
            <a:r>
              <a:rPr lang="en-US" sz="2800" dirty="0" smtClean="0">
                <a:latin typeface="Times New Roman" pitchFamily="18" charset="0"/>
                <a:ea typeface="Calibri" pitchFamily="34" charset="0"/>
                <a:cs typeface="Times New Roman" pitchFamily="18" charset="0"/>
              </a:rPr>
              <a:t>Thomas Church Brownell		</a:t>
            </a:r>
            <a:endParaRPr lang="en-US" sz="2800" dirty="0" smtClean="0">
              <a:latin typeface="Arial" pitchFamily="34" charset="0"/>
            </a:endParaRPr>
          </a:p>
          <a:p>
            <a:pPr marL="514350" indent="-514350">
              <a:spcBef>
                <a:spcPct val="0"/>
              </a:spcBef>
              <a:buFont typeface="+mj-lt"/>
              <a:buAutoNum type="alphaLcPeriod"/>
              <a:defRPr/>
            </a:pPr>
            <a:r>
              <a:rPr lang="en-US" sz="2800" dirty="0" smtClean="0">
                <a:latin typeface="Times New Roman" pitchFamily="18" charset="0"/>
                <a:ea typeface="Calibri" pitchFamily="34" charset="0"/>
                <a:cs typeface="Times New Roman" pitchFamily="18" charset="0"/>
              </a:rPr>
              <a:t>Philander Chase</a:t>
            </a:r>
            <a:endParaRPr lang="en-US" sz="2800" dirty="0" smtClean="0">
              <a:latin typeface="Arial" pitchFamily="34" charset="0"/>
            </a:endParaRPr>
          </a:p>
        </p:txBody>
      </p:sp>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3250" name="Title 1"/>
          <p:cNvSpPr>
            <a:spLocks noGrp="1"/>
          </p:cNvSpPr>
          <p:nvPr>
            <p:ph type="title"/>
          </p:nvPr>
        </p:nvSpPr>
        <p:spPr>
          <a:xfrm>
            <a:off x="457200" y="274638"/>
            <a:ext cx="8229600" cy="792162"/>
          </a:xfrm>
        </p:spPr>
        <p:txBody>
          <a:bodyPr/>
          <a:lstStyle/>
          <a:p>
            <a:r>
              <a:rPr dirty="0" smtClean="0"/>
              <a:t>Quiz</a:t>
            </a:r>
          </a:p>
        </p:txBody>
      </p:sp>
      <p:sp>
        <p:nvSpPr>
          <p:cNvPr id="53251" name="Rectangle 1"/>
          <p:cNvSpPr>
            <a:spLocks noGrp="1" noChangeArrowheads="1"/>
          </p:cNvSpPr>
          <p:nvPr>
            <p:ph idx="1"/>
          </p:nvPr>
        </p:nvSpPr>
        <p:spPr>
          <a:xfrm>
            <a:off x="228600" y="1311275"/>
            <a:ext cx="8686800" cy="4310063"/>
          </a:xfrm>
        </p:spPr>
        <p:txBody>
          <a:bodyPr anchor="ctr">
            <a:spAutoFit/>
          </a:bodyPr>
          <a:lstStyle/>
          <a:p>
            <a:pPr marL="0" indent="0">
              <a:spcBef>
                <a:spcPct val="0"/>
              </a:spcBef>
              <a:spcAft>
                <a:spcPts val="1200"/>
              </a:spcAft>
              <a:buFontTx/>
              <a:buNone/>
            </a:pPr>
            <a:r>
              <a:rPr lang="en-US" sz="2200" smtClean="0">
                <a:latin typeface="Times New Roman" pitchFamily="18" charset="0"/>
                <a:cs typeface="Times New Roman" pitchFamily="18" charset="0"/>
              </a:rPr>
              <a:t>7.  Which of the following come from the Report</a:t>
            </a:r>
            <a:r>
              <a:rPr lang="en-US" sz="2200" smtClean="0">
                <a:latin typeface="Arial" charset="0"/>
                <a:cs typeface="Times New Roman" pitchFamily="18" charset="0"/>
              </a:rPr>
              <a:t>’</a:t>
            </a:r>
            <a:r>
              <a:rPr lang="en-US" sz="2200" smtClean="0">
                <a:latin typeface="Times New Roman" pitchFamily="18" charset="0"/>
                <a:cs typeface="Times New Roman" pitchFamily="18" charset="0"/>
              </a:rPr>
              <a:t>s discussion of blessing?</a:t>
            </a:r>
            <a:endParaRPr lang="en-US" sz="2200" smtClean="0">
              <a:latin typeface="Arial" charset="0"/>
              <a:ea typeface="Times New Roman" pitchFamily="18" charset="0"/>
            </a:endParaRPr>
          </a:p>
          <a:p>
            <a:pPr marL="0" indent="0">
              <a:spcBef>
                <a:spcPct val="0"/>
              </a:spcBef>
              <a:buFont typeface="Arial" charset="0"/>
              <a:buAutoNum type="alphaLcPeriod"/>
            </a:pPr>
            <a:r>
              <a:rPr lang="en-US" sz="2200" smtClean="0">
                <a:latin typeface="Times New Roman" pitchFamily="18" charset="0"/>
                <a:cs typeface="Times New Roman" pitchFamily="18" charset="0"/>
              </a:rPr>
              <a:t>There are three intertwined aspects of blessing: thanking God for God</a:t>
            </a:r>
            <a:r>
              <a:rPr lang="en-US" sz="2200" smtClean="0">
                <a:latin typeface="Arial" charset="0"/>
                <a:cs typeface="Times New Roman" pitchFamily="18" charset="0"/>
              </a:rPr>
              <a:t>‘</a:t>
            </a:r>
            <a:r>
              <a:rPr lang="en-US" sz="2200" smtClean="0">
                <a:latin typeface="Times New Roman" pitchFamily="18" charset="0"/>
                <a:cs typeface="Times New Roman" pitchFamily="18" charset="0"/>
              </a:rPr>
              <a:t>s goodness and favor; seeking God</a:t>
            </a:r>
            <a:r>
              <a:rPr lang="en-US" sz="2200" smtClean="0">
                <a:latin typeface="Arial" charset="0"/>
                <a:cs typeface="Times New Roman" pitchFamily="18" charset="0"/>
              </a:rPr>
              <a:t>‘</a:t>
            </a:r>
            <a:r>
              <a:rPr lang="en-US" sz="2200" smtClean="0">
                <a:latin typeface="Times New Roman" pitchFamily="18" charset="0"/>
                <a:cs typeface="Times New Roman" pitchFamily="18" charset="0"/>
              </a:rPr>
              <a:t>s continued favor and grace so that we may manifest more fully that gratitude in our lives; and receiving power from the Holy Spirit to bear witness to that grace in the world	</a:t>
            </a:r>
            <a:endParaRPr lang="en-US" sz="2200" smtClean="0">
              <a:latin typeface="Arial" charset="0"/>
              <a:cs typeface="Times New Roman" pitchFamily="18" charset="0"/>
            </a:endParaRPr>
          </a:p>
          <a:p>
            <a:pPr marL="0" indent="0">
              <a:spcBef>
                <a:spcPct val="0"/>
              </a:spcBef>
              <a:buFont typeface="Arial" charset="0"/>
              <a:buAutoNum type="alphaLcPeriod"/>
            </a:pPr>
            <a:r>
              <a:rPr lang="en-US" sz="2200" smtClean="0">
                <a:latin typeface="Times New Roman" pitchFamily="18" charset="0"/>
                <a:cs typeface="Times New Roman" pitchFamily="18" charset="0"/>
              </a:rPr>
              <a:t> Blessing performs what it declares, thus changing the couple and the Church		</a:t>
            </a:r>
            <a:endParaRPr lang="en-US" sz="2200" smtClean="0">
              <a:latin typeface="Arial" charset="0"/>
              <a:cs typeface="Times New Roman" pitchFamily="18" charset="0"/>
            </a:endParaRPr>
          </a:p>
          <a:p>
            <a:pPr marL="0" indent="0">
              <a:spcBef>
                <a:spcPct val="0"/>
              </a:spcBef>
              <a:buFont typeface="Arial" charset="0"/>
              <a:buAutoNum type="alphaLcPeriod"/>
            </a:pPr>
            <a:r>
              <a:rPr lang="en-US" sz="2200" smtClean="0">
                <a:latin typeface="Times New Roman" pitchFamily="18" charset="0"/>
                <a:cs typeface="Times New Roman" pitchFamily="18" charset="0"/>
              </a:rPr>
              <a:t>A blessing is the infusion of something with holiness, spiritual redemption, divine will, or one's hope or approval</a:t>
            </a:r>
          </a:p>
          <a:p>
            <a:pPr marL="0" indent="0">
              <a:spcBef>
                <a:spcPct val="0"/>
              </a:spcBef>
              <a:buFont typeface="Arial" charset="0"/>
              <a:buAutoNum type="alphaLcPeriod"/>
            </a:pPr>
            <a:r>
              <a:rPr lang="en-US" sz="2200" smtClean="0">
                <a:latin typeface="Times New Roman" pitchFamily="18" charset="0"/>
                <a:cs typeface="Times New Roman" pitchFamily="18" charset="0"/>
              </a:rPr>
              <a:t>In blessing covenantal relationships, just as in the Eucharist, we give thanks for God</a:t>
            </a:r>
            <a:r>
              <a:rPr lang="en-US" sz="2200" smtClean="0">
                <a:latin typeface="Arial" charset="0"/>
                <a:cs typeface="Times New Roman" pitchFamily="18" charset="0"/>
              </a:rPr>
              <a:t>‘</a:t>
            </a:r>
            <a:r>
              <a:rPr lang="en-US" sz="2200" smtClean="0">
                <a:latin typeface="Times New Roman" pitchFamily="18" charset="0"/>
                <a:cs typeface="Times New Roman" pitchFamily="18" charset="0"/>
              </a:rPr>
              <a:t>s abundant goodness and pray for the continued presence of the Spirit to empower us to do the work God has given us to do in the world</a:t>
            </a:r>
            <a:endParaRPr lang="en-US" sz="2200" smtClean="0">
              <a:latin typeface="Arial" charset="0"/>
            </a:endParaRPr>
          </a:p>
        </p:txBody>
      </p:sp>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143000"/>
          </a:xfrm>
        </p:spPr>
        <p:txBody>
          <a:bodyPr rtlCol="0">
            <a:normAutofit fontScale="90000"/>
          </a:bodyPr>
          <a:lstStyle/>
          <a:p>
            <a:pPr eaLnBrk="1" fontAlgn="auto" hangingPunct="1">
              <a:spcAft>
                <a:spcPts val="0"/>
              </a:spcAft>
              <a:defRPr/>
            </a:pPr>
            <a:r>
              <a:rPr smtClean="0"/>
              <a:t>The Church‘s Canon Law </a:t>
            </a:r>
            <a:br>
              <a:rPr smtClean="0"/>
            </a:br>
            <a:r>
              <a:rPr smtClean="0"/>
              <a:t>and Laws of the States</a:t>
            </a:r>
            <a:endParaRPr/>
          </a:p>
        </p:txBody>
      </p:sp>
      <p:sp>
        <p:nvSpPr>
          <p:cNvPr id="3" name="Content Placeholder 2"/>
          <p:cNvSpPr>
            <a:spLocks noGrp="1"/>
          </p:cNvSpPr>
          <p:nvPr>
            <p:ph idx="1"/>
          </p:nvPr>
        </p:nvSpPr>
        <p:spPr>
          <a:xfrm>
            <a:off x="1676400" y="1752600"/>
            <a:ext cx="6172200" cy="4525963"/>
          </a:xfrm>
        </p:spPr>
        <p:txBody>
          <a:bodyPr rtlCol="0">
            <a:normAutofit/>
          </a:bodyPr>
          <a:lstStyle/>
          <a:p>
            <a:pPr marL="514350" indent="-514350" eaLnBrk="1" fontAlgn="auto" hangingPunct="1">
              <a:spcAft>
                <a:spcPts val="0"/>
              </a:spcAft>
              <a:buFont typeface="+mj-lt"/>
              <a:buAutoNum type="alphaUcPeriod"/>
              <a:defRPr/>
            </a:pPr>
            <a:r>
              <a:rPr lang="en-US" dirty="0" smtClean="0">
                <a:solidFill>
                  <a:srgbClr val="FFFF00"/>
                </a:solidFill>
              </a:rPr>
              <a:t>Civil Law considerations: </a:t>
            </a:r>
          </a:p>
          <a:p>
            <a:pPr eaLnBrk="1" fontAlgn="auto" hangingPunct="1">
              <a:spcAft>
                <a:spcPts val="0"/>
              </a:spcAft>
              <a:buFont typeface="Arial" pitchFamily="34" charset="0"/>
              <a:buNone/>
              <a:defRPr/>
            </a:pPr>
            <a:r>
              <a:rPr lang="en-US" i="1" dirty="0" smtClean="0"/>
              <a:t>blessing a same-gender couple’s covenantal relationship – </a:t>
            </a:r>
            <a:r>
              <a:rPr lang="en-US" dirty="0" smtClean="0"/>
              <a:t>OK </a:t>
            </a:r>
            <a:r>
              <a:rPr lang="en-US" sz="2400" dirty="0" smtClean="0"/>
              <a:t>(1</a:t>
            </a:r>
            <a:r>
              <a:rPr lang="en-US" sz="2400" baseline="30000" dirty="0" smtClean="0"/>
              <a:t>st</a:t>
            </a:r>
            <a:r>
              <a:rPr lang="en-US" sz="2400" dirty="0" smtClean="0"/>
              <a:t> Amendment)</a:t>
            </a:r>
          </a:p>
          <a:p>
            <a:pPr eaLnBrk="1" fontAlgn="auto" hangingPunct="1">
              <a:spcAft>
                <a:spcPts val="0"/>
              </a:spcAft>
              <a:buFont typeface="Arial" pitchFamily="34" charset="0"/>
              <a:buNone/>
              <a:defRPr/>
            </a:pPr>
            <a:endParaRPr lang="en-US" sz="2400" dirty="0" smtClean="0"/>
          </a:p>
          <a:p>
            <a:pPr marL="514350" indent="-514350" eaLnBrk="1" fontAlgn="auto" hangingPunct="1">
              <a:spcAft>
                <a:spcPts val="0"/>
              </a:spcAft>
              <a:buFont typeface="+mj-lt"/>
              <a:buAutoNum type="alphaUcPeriod" startAt="2"/>
              <a:defRPr/>
            </a:pPr>
            <a:r>
              <a:rPr lang="en-US" dirty="0" smtClean="0">
                <a:solidFill>
                  <a:srgbClr val="FFFF00"/>
                </a:solidFill>
              </a:rPr>
              <a:t>Canonical considerations:</a:t>
            </a:r>
          </a:p>
          <a:p>
            <a:pPr marL="514350" indent="-514350" eaLnBrk="1" fontAlgn="auto" hangingPunct="1">
              <a:spcAft>
                <a:spcPts val="0"/>
              </a:spcAft>
              <a:buFont typeface="Arial" pitchFamily="34" charset="0"/>
              <a:buNone/>
              <a:defRPr/>
            </a:pPr>
            <a:r>
              <a:rPr lang="en-US" dirty="0" smtClean="0"/>
              <a:t>More complex</a:t>
            </a:r>
            <a:endParaRPr lang="en-US"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smtClean="0">
                <a:solidFill>
                  <a:schemeClr val="accent1"/>
                </a:solidFill>
              </a:rPr>
              <a:t>Legal</a:t>
            </a:r>
            <a:r>
              <a:rPr smtClean="0"/>
              <a:t> and </a:t>
            </a:r>
            <a:r>
              <a:rPr smtClean="0">
                <a:solidFill>
                  <a:srgbClr val="FF0000"/>
                </a:solidFill>
              </a:rPr>
              <a:t>Canonical</a:t>
            </a:r>
            <a:r>
              <a:rPr smtClean="0"/>
              <a:t> </a:t>
            </a:r>
            <a:br>
              <a:rPr smtClean="0"/>
            </a:br>
            <a:r>
              <a:rPr smtClean="0"/>
              <a:t>Guidelines for Clergy</a:t>
            </a:r>
            <a:endParaRPr/>
          </a:p>
        </p:txBody>
      </p:sp>
      <p:sp>
        <p:nvSpPr>
          <p:cNvPr id="55299" name="Content Placeholder 5"/>
          <p:cNvSpPr>
            <a:spLocks noGrp="1"/>
          </p:cNvSpPr>
          <p:nvPr>
            <p:ph idx="1"/>
          </p:nvPr>
        </p:nvSpPr>
        <p:spPr>
          <a:xfrm>
            <a:off x="457200" y="5029200"/>
            <a:ext cx="8229600" cy="1219200"/>
          </a:xfrm>
        </p:spPr>
        <p:txBody>
          <a:bodyPr/>
          <a:lstStyle/>
          <a:p>
            <a:pPr marL="0" indent="0" algn="ctr" eaLnBrk="1" hangingPunct="1">
              <a:spcBef>
                <a:spcPct val="0"/>
              </a:spcBef>
              <a:buFont typeface="Arial" charset="0"/>
              <a:buNone/>
            </a:pPr>
            <a:r>
              <a:rPr lang="en-US" sz="2400" smtClean="0"/>
              <a:t/>
            </a:r>
            <a:br>
              <a:rPr lang="en-US" sz="2400" smtClean="0"/>
            </a:br>
            <a:r>
              <a:rPr lang="en-US" sz="2400" b="1" i="1" smtClean="0"/>
              <a:t>For help, see the example scenarios </a:t>
            </a:r>
            <a:br>
              <a:rPr lang="en-US" sz="2400" b="1" i="1" smtClean="0"/>
            </a:br>
            <a:r>
              <a:rPr lang="en-US" sz="2400" b="1" i="1" smtClean="0"/>
              <a:t>in the Resource.</a:t>
            </a:r>
          </a:p>
        </p:txBody>
      </p:sp>
      <p:sp>
        <p:nvSpPr>
          <p:cNvPr id="7" name="Rectangle 6"/>
          <p:cNvSpPr/>
          <p:nvPr/>
        </p:nvSpPr>
        <p:spPr>
          <a:xfrm>
            <a:off x="838200" y="1524000"/>
            <a:ext cx="2057400" cy="1295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latin typeface="Tahoma" pitchFamily="34" charset="0"/>
                <a:cs typeface="Tahoma" pitchFamily="34" charset="0"/>
              </a:rPr>
              <a:t>Does your state recognize </a:t>
            </a:r>
            <a:br>
              <a:rPr lang="en-US" dirty="0">
                <a:latin typeface="Tahoma" pitchFamily="34" charset="0"/>
                <a:cs typeface="Tahoma" pitchFamily="34" charset="0"/>
              </a:rPr>
            </a:br>
            <a:r>
              <a:rPr lang="en-US" dirty="0">
                <a:latin typeface="Tahoma" pitchFamily="34" charset="0"/>
                <a:cs typeface="Tahoma" pitchFamily="34" charset="0"/>
              </a:rPr>
              <a:t>same-gender </a:t>
            </a:r>
            <a:r>
              <a:rPr lang="en-US" b="1" dirty="0">
                <a:latin typeface="Tahoma" pitchFamily="34" charset="0"/>
                <a:cs typeface="Tahoma" pitchFamily="34" charset="0"/>
              </a:rPr>
              <a:t>marriages</a:t>
            </a:r>
            <a:r>
              <a:rPr lang="en-US" dirty="0">
                <a:latin typeface="Tahoma" pitchFamily="34" charset="0"/>
                <a:cs typeface="Tahoma" pitchFamily="34" charset="0"/>
              </a:rPr>
              <a:t>? </a:t>
            </a:r>
          </a:p>
        </p:txBody>
      </p:sp>
      <p:sp>
        <p:nvSpPr>
          <p:cNvPr id="8" name="Rectangle 7"/>
          <p:cNvSpPr/>
          <p:nvPr/>
        </p:nvSpPr>
        <p:spPr>
          <a:xfrm>
            <a:off x="228600" y="3048000"/>
            <a:ext cx="1828800" cy="1219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latin typeface="Tahoma" pitchFamily="34" charset="0"/>
                <a:cs typeface="Tahoma" pitchFamily="34" charset="0"/>
              </a:rPr>
              <a:t>Does your state recognize </a:t>
            </a:r>
            <a:br>
              <a:rPr lang="en-US" dirty="0">
                <a:latin typeface="Tahoma" pitchFamily="34" charset="0"/>
                <a:cs typeface="Tahoma" pitchFamily="34" charset="0"/>
              </a:rPr>
            </a:br>
            <a:r>
              <a:rPr lang="en-US" b="1" dirty="0">
                <a:latin typeface="Tahoma" pitchFamily="34" charset="0"/>
                <a:cs typeface="Tahoma" pitchFamily="34" charset="0"/>
              </a:rPr>
              <a:t>civil unions</a:t>
            </a:r>
            <a:r>
              <a:rPr lang="en-US" dirty="0">
                <a:latin typeface="Tahoma" pitchFamily="34" charset="0"/>
                <a:cs typeface="Tahoma" pitchFamily="34" charset="0"/>
              </a:rPr>
              <a:t>?</a:t>
            </a:r>
          </a:p>
        </p:txBody>
      </p:sp>
      <p:sp>
        <p:nvSpPr>
          <p:cNvPr id="9" name="Rectangle 8"/>
          <p:cNvSpPr/>
          <p:nvPr/>
        </p:nvSpPr>
        <p:spPr>
          <a:xfrm>
            <a:off x="1066800" y="4495800"/>
            <a:ext cx="205740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latin typeface="Tahoma" pitchFamily="34" charset="0"/>
                <a:cs typeface="Tahoma" pitchFamily="34" charset="0"/>
              </a:rPr>
              <a:t>Is your state </a:t>
            </a:r>
            <a:br>
              <a:rPr lang="en-US" dirty="0">
                <a:latin typeface="Tahoma" pitchFamily="34" charset="0"/>
                <a:cs typeface="Tahoma" pitchFamily="34" charset="0"/>
              </a:rPr>
            </a:br>
            <a:r>
              <a:rPr lang="en-US" dirty="0">
                <a:latin typeface="Tahoma" pitchFamily="34" charset="0"/>
                <a:cs typeface="Tahoma" pitchFamily="34" charset="0"/>
              </a:rPr>
              <a:t>a </a:t>
            </a:r>
            <a:r>
              <a:rPr lang="en-US" b="1" dirty="0">
                <a:latin typeface="Tahoma" pitchFamily="34" charset="0"/>
                <a:cs typeface="Tahoma" pitchFamily="34" charset="0"/>
              </a:rPr>
              <a:t>DOMA</a:t>
            </a:r>
            <a:r>
              <a:rPr lang="en-US" dirty="0">
                <a:latin typeface="Tahoma" pitchFamily="34" charset="0"/>
                <a:cs typeface="Tahoma" pitchFamily="34" charset="0"/>
              </a:rPr>
              <a:t> state? </a:t>
            </a:r>
          </a:p>
        </p:txBody>
      </p:sp>
      <p:sp>
        <p:nvSpPr>
          <p:cNvPr id="10" name="Rectangle 9"/>
          <p:cNvSpPr/>
          <p:nvPr/>
        </p:nvSpPr>
        <p:spPr>
          <a:xfrm>
            <a:off x="6400800" y="1600200"/>
            <a:ext cx="2438400" cy="14478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latin typeface="Tahoma" pitchFamily="34" charset="0"/>
                <a:cs typeface="Tahoma" pitchFamily="34" charset="0"/>
              </a:rPr>
              <a:t>Does your bishop allow you to </a:t>
            </a:r>
            <a:r>
              <a:rPr lang="en-US" b="1" dirty="0">
                <a:latin typeface="Tahoma" pitchFamily="34" charset="0"/>
                <a:cs typeface="Tahoma" pitchFamily="34" charset="0"/>
              </a:rPr>
              <a:t>liturgically bless </a:t>
            </a:r>
            <a:r>
              <a:rPr lang="en-US" dirty="0">
                <a:latin typeface="Tahoma" pitchFamily="34" charset="0"/>
                <a:cs typeface="Tahoma" pitchFamily="34" charset="0"/>
              </a:rPr>
              <a:t>same-gender unions?</a:t>
            </a:r>
          </a:p>
        </p:txBody>
      </p:sp>
      <p:sp>
        <p:nvSpPr>
          <p:cNvPr id="11" name="Oval 10"/>
          <p:cNvSpPr/>
          <p:nvPr/>
        </p:nvSpPr>
        <p:spPr>
          <a:xfrm>
            <a:off x="2438400" y="2743200"/>
            <a:ext cx="3810000" cy="16764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800" dirty="0">
                <a:latin typeface="Tahoma" pitchFamily="34" charset="0"/>
                <a:cs typeface="Tahoma" pitchFamily="34" charset="0"/>
              </a:rPr>
              <a:t>What can I do?</a:t>
            </a:r>
            <a:br>
              <a:rPr lang="en-US" sz="2800" dirty="0">
                <a:latin typeface="Tahoma" pitchFamily="34" charset="0"/>
                <a:cs typeface="Tahoma" pitchFamily="34" charset="0"/>
              </a:rPr>
            </a:br>
            <a:r>
              <a:rPr lang="en-US" sz="2800" dirty="0">
                <a:latin typeface="Tahoma" pitchFamily="34" charset="0"/>
                <a:cs typeface="Tahoma" pitchFamily="34" charset="0"/>
              </a:rPr>
              <a:t>It depends!</a:t>
            </a:r>
          </a:p>
        </p:txBody>
      </p:sp>
      <p:sp>
        <p:nvSpPr>
          <p:cNvPr id="12" name="Rectangle 11"/>
          <p:cNvSpPr/>
          <p:nvPr/>
        </p:nvSpPr>
        <p:spPr>
          <a:xfrm>
            <a:off x="6248400" y="3886200"/>
            <a:ext cx="2362200" cy="1295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latin typeface="Tahoma" pitchFamily="34" charset="0"/>
                <a:cs typeface="Tahoma" pitchFamily="34" charset="0"/>
              </a:rPr>
              <a:t>Does your bishop </a:t>
            </a:r>
            <a:br>
              <a:rPr lang="en-US" dirty="0">
                <a:latin typeface="Tahoma" pitchFamily="34" charset="0"/>
                <a:cs typeface="Tahoma" pitchFamily="34" charset="0"/>
              </a:rPr>
            </a:br>
            <a:r>
              <a:rPr lang="en-US" dirty="0">
                <a:latin typeface="Tahoma" pitchFamily="34" charset="0"/>
                <a:cs typeface="Tahoma" pitchFamily="34" charset="0"/>
              </a:rPr>
              <a:t>allow you to </a:t>
            </a:r>
            <a:br>
              <a:rPr lang="en-US" dirty="0">
                <a:latin typeface="Tahoma" pitchFamily="34" charset="0"/>
                <a:cs typeface="Tahoma" pitchFamily="34" charset="0"/>
              </a:rPr>
            </a:br>
            <a:r>
              <a:rPr lang="en-US" b="1" dirty="0">
                <a:latin typeface="Tahoma" pitchFamily="34" charset="0"/>
                <a:cs typeface="Tahoma" pitchFamily="34" charset="0"/>
              </a:rPr>
              <a:t>legally solemnize </a:t>
            </a:r>
            <a:r>
              <a:rPr lang="en-US" dirty="0">
                <a:latin typeface="Tahoma" pitchFamily="34" charset="0"/>
                <a:cs typeface="Tahoma" pitchFamily="34" charset="0"/>
              </a:rPr>
              <a:t>same-gender unions?</a:t>
            </a:r>
          </a:p>
        </p:txBody>
      </p:sp>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rtlCol="0">
            <a:normAutofit fontScale="90000"/>
          </a:bodyPr>
          <a:lstStyle/>
          <a:p>
            <a:pPr eaLnBrk="1" fontAlgn="auto" hangingPunct="1">
              <a:spcAft>
                <a:spcPts val="0"/>
              </a:spcAft>
              <a:defRPr/>
            </a:pPr>
            <a:r>
              <a:rPr smtClean="0">
                <a:solidFill>
                  <a:schemeClr val="accent1"/>
                </a:solidFill>
              </a:rPr>
              <a:t>Legal</a:t>
            </a:r>
            <a:r>
              <a:rPr smtClean="0"/>
              <a:t> and </a:t>
            </a:r>
            <a:r>
              <a:rPr smtClean="0">
                <a:solidFill>
                  <a:srgbClr val="FF0000"/>
                </a:solidFill>
              </a:rPr>
              <a:t>Canonical</a:t>
            </a:r>
            <a:r>
              <a:rPr smtClean="0"/>
              <a:t> </a:t>
            </a:r>
            <a:br>
              <a:rPr smtClean="0"/>
            </a:br>
            <a:r>
              <a:rPr smtClean="0"/>
              <a:t>Guidelines for Clergy</a:t>
            </a:r>
            <a:endParaRPr/>
          </a:p>
        </p:txBody>
      </p:sp>
      <p:sp>
        <p:nvSpPr>
          <p:cNvPr id="5" name="Content Placeholder 4"/>
          <p:cNvSpPr>
            <a:spLocks noGrp="1"/>
          </p:cNvSpPr>
          <p:nvPr>
            <p:ph idx="1"/>
          </p:nvPr>
        </p:nvSpPr>
        <p:spPr>
          <a:xfrm>
            <a:off x="457200" y="1600200"/>
            <a:ext cx="2667000" cy="1905000"/>
          </a:xfrm>
          <a:prstGeom prst="ellipse">
            <a:avLst/>
          </a:prstGeom>
          <a:solidFill>
            <a:srgbClr val="00B050"/>
          </a:solidFill>
          <a:ln>
            <a:noFill/>
          </a:ln>
          <a:extLst>
            <a:ext uri="{91240B29-F687-4F45-9708-019B960494DF}"/>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marL="0" indent="0" algn="ctr" eaLnBrk="1" fontAlgn="auto" hangingPunct="1">
              <a:spcAft>
                <a:spcPts val="0"/>
              </a:spcAft>
              <a:buFont typeface="Arial" pitchFamily="34" charset="0"/>
              <a:buNone/>
              <a:defRPr/>
            </a:pPr>
            <a:r>
              <a:rPr lang="en-US" sz="2800" dirty="0" smtClean="0"/>
              <a:t>What can </a:t>
            </a:r>
            <a:br>
              <a:rPr lang="en-US" sz="2800" dirty="0" smtClean="0"/>
            </a:br>
            <a:r>
              <a:rPr lang="en-US" sz="2800" dirty="0" smtClean="0"/>
              <a:t>I do?</a:t>
            </a:r>
            <a:br>
              <a:rPr lang="en-US" sz="2800" dirty="0" smtClean="0"/>
            </a:br>
            <a:r>
              <a:rPr lang="en-US" sz="2800" dirty="0" smtClean="0"/>
              <a:t>It depends! But…</a:t>
            </a:r>
            <a:endParaRPr lang="en-US" sz="2800" dirty="0"/>
          </a:p>
        </p:txBody>
      </p:sp>
      <p:sp>
        <p:nvSpPr>
          <p:cNvPr id="56324" name="TextBox 5"/>
          <p:cNvSpPr txBox="1">
            <a:spLocks noChangeArrowheads="1"/>
          </p:cNvSpPr>
          <p:nvPr/>
        </p:nvSpPr>
        <p:spPr bwMode="auto">
          <a:xfrm>
            <a:off x="1828800" y="1828800"/>
            <a:ext cx="6629400" cy="3354388"/>
          </a:xfrm>
          <a:prstGeom prst="rect">
            <a:avLst/>
          </a:prstGeom>
          <a:noFill/>
          <a:ln w="9525">
            <a:noFill/>
            <a:miter lim="800000"/>
            <a:headEnd/>
            <a:tailEnd/>
          </a:ln>
        </p:spPr>
        <p:txBody>
          <a:bodyPr>
            <a:spAutoFit/>
          </a:bodyPr>
          <a:lstStyle/>
          <a:p>
            <a:r>
              <a:rPr lang="en-US" sz="4400">
                <a:solidFill>
                  <a:srgbClr val="FFFF00"/>
                </a:solidFill>
                <a:latin typeface="Times New Roman" pitchFamily="18" charset="0"/>
              </a:rPr>
              <a:t>		One thing is clear:</a:t>
            </a:r>
          </a:p>
          <a:p>
            <a:r>
              <a:rPr lang="en-US" sz="2800">
                <a:latin typeface="Times New Roman" pitchFamily="18" charset="0"/>
              </a:rPr>
              <a:t>		If  General Convention agrees 			and your Bishop authorizes the 			use of the trial Liturgy 		for Same-Gender Blessings, then …</a:t>
            </a:r>
          </a:p>
          <a:p>
            <a:pPr algn="ctr"/>
            <a:r>
              <a:rPr lang="en-US" sz="2800" b="1">
                <a:solidFill>
                  <a:srgbClr val="FFFF00"/>
                </a:solidFill>
              </a:rPr>
              <a:t>You may officiate </a:t>
            </a:r>
          </a:p>
          <a:p>
            <a:pPr algn="ctr"/>
            <a:r>
              <a:rPr lang="en-US" sz="2800" b="1">
                <a:solidFill>
                  <a:srgbClr val="FFFF00"/>
                </a:solidFill>
              </a:rPr>
              <a:t>at the liturgy in your diocese.</a:t>
            </a:r>
            <a:endParaRPr lang="en-US" sz="2800" b="1">
              <a:solidFill>
                <a:srgbClr val="FFFF00"/>
              </a:solidFill>
              <a:latin typeface="Times New Roman" pitchFamily="18" charset="0"/>
            </a:endParaRPr>
          </a:p>
        </p:txBody>
      </p:sp>
    </p:spTree>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457200" y="274638"/>
            <a:ext cx="8229600" cy="1630362"/>
          </a:xfrm>
        </p:spPr>
        <p:txBody>
          <a:bodyPr/>
          <a:lstStyle/>
          <a:p>
            <a:pPr eaLnBrk="1" hangingPunct="1"/>
            <a:r>
              <a:rPr sz="2800" b="1" smtClean="0"/>
              <a:t>Hearing, Seeing, and Declaring New Things</a:t>
            </a:r>
            <a:br>
              <a:rPr sz="2800" b="1" smtClean="0"/>
            </a:br>
            <a:r>
              <a:rPr sz="2800" b="1" i="1" smtClean="0"/>
              <a:t> </a:t>
            </a:r>
            <a:r>
              <a:rPr sz="2800" b="1" i="1" smtClean="0">
                <a:solidFill>
                  <a:schemeClr val="tx1"/>
                </a:solidFill>
              </a:rPr>
              <a:t>Preparing Same-Gender Couples </a:t>
            </a:r>
            <a:br>
              <a:rPr sz="2800" b="1" i="1" smtClean="0">
                <a:solidFill>
                  <a:schemeClr val="tx1"/>
                </a:solidFill>
              </a:rPr>
            </a:br>
            <a:r>
              <a:rPr sz="2800" b="1" i="1" smtClean="0">
                <a:solidFill>
                  <a:schemeClr val="tx1"/>
                </a:solidFill>
              </a:rPr>
              <a:t>for a Liturgy of Blessing </a:t>
            </a:r>
            <a:endParaRPr sz="2800" smtClean="0">
              <a:solidFill>
                <a:schemeClr val="tx1"/>
              </a:solidFill>
            </a:endParaRPr>
          </a:p>
        </p:txBody>
      </p:sp>
      <p:sp>
        <p:nvSpPr>
          <p:cNvPr id="3" name="Content Placeholder 2"/>
          <p:cNvSpPr>
            <a:spLocks noGrp="1"/>
          </p:cNvSpPr>
          <p:nvPr>
            <p:ph idx="1"/>
          </p:nvPr>
        </p:nvSpPr>
        <p:spPr>
          <a:xfrm>
            <a:off x="1295400" y="2057400"/>
            <a:ext cx="6705600" cy="3992563"/>
          </a:xfrm>
        </p:spPr>
        <p:txBody>
          <a:bodyPr rtlCol="0">
            <a:normAutofit fontScale="92500"/>
          </a:bodyPr>
          <a:lstStyle/>
          <a:p>
            <a:pPr eaLnBrk="1" fontAlgn="auto" hangingPunct="1">
              <a:spcAft>
                <a:spcPts val="0"/>
              </a:spcAft>
              <a:buFont typeface="Arial" pitchFamily="34" charset="0"/>
              <a:buNone/>
              <a:defRPr/>
            </a:pPr>
            <a:r>
              <a:rPr lang="en-US" dirty="0" smtClean="0"/>
              <a:t>Overview: </a:t>
            </a:r>
            <a:r>
              <a:rPr lang="en-US" sz="3000" dirty="0" smtClean="0">
                <a:solidFill>
                  <a:srgbClr val="FFFF00"/>
                </a:solidFill>
              </a:rPr>
              <a:t>Pastoral Care for Same-Gender Couples</a:t>
            </a:r>
            <a:endParaRPr lang="en-US" dirty="0" smtClean="0">
              <a:solidFill>
                <a:srgbClr val="FFFF00"/>
              </a:solidFill>
            </a:endParaRPr>
          </a:p>
          <a:p>
            <a:pPr eaLnBrk="1" fontAlgn="auto" hangingPunct="1">
              <a:spcAft>
                <a:spcPts val="0"/>
              </a:spcAft>
              <a:buFont typeface="Arial" pitchFamily="34" charset="0"/>
              <a:buNone/>
              <a:defRPr/>
            </a:pPr>
            <a:r>
              <a:rPr lang="en-US" dirty="0" smtClean="0"/>
              <a:t>1.   </a:t>
            </a:r>
            <a:r>
              <a:rPr lang="en-US" sz="3000" dirty="0" smtClean="0">
                <a:solidFill>
                  <a:srgbClr val="FFFF00"/>
                </a:solidFill>
              </a:rPr>
              <a:t>Materials for Pastoral Preparation</a:t>
            </a:r>
            <a:endParaRPr lang="en-US" dirty="0" smtClean="0">
              <a:solidFill>
                <a:srgbClr val="FFFF00"/>
              </a:solidFill>
            </a:endParaRPr>
          </a:p>
          <a:p>
            <a:pPr eaLnBrk="1" fontAlgn="auto" hangingPunct="1">
              <a:spcAft>
                <a:spcPts val="0"/>
              </a:spcAft>
              <a:buFont typeface="Arial" pitchFamily="34" charset="0"/>
              <a:buNone/>
              <a:defRPr/>
            </a:pPr>
            <a:r>
              <a:rPr lang="en-US" dirty="0" smtClean="0"/>
              <a:t>2.   </a:t>
            </a:r>
            <a:r>
              <a:rPr lang="en-US" sz="3000" dirty="0" smtClean="0">
                <a:solidFill>
                  <a:srgbClr val="FFFF00"/>
                </a:solidFill>
              </a:rPr>
              <a:t>Particular Issues Affecting Same-  	Gender Couples</a:t>
            </a:r>
          </a:p>
          <a:p>
            <a:pPr eaLnBrk="1" fontAlgn="auto" hangingPunct="1">
              <a:spcAft>
                <a:spcPts val="0"/>
              </a:spcAft>
              <a:buFont typeface="Arial" pitchFamily="34" charset="0"/>
              <a:buNone/>
              <a:defRPr/>
            </a:pPr>
            <a:r>
              <a:rPr lang="en-US" sz="3000" dirty="0" smtClean="0"/>
              <a:t>3.   </a:t>
            </a:r>
            <a:r>
              <a:rPr lang="en-US" sz="3000" dirty="0" smtClean="0">
                <a:solidFill>
                  <a:srgbClr val="FFFF00"/>
                </a:solidFill>
              </a:rPr>
              <a:t>Presenters</a:t>
            </a:r>
          </a:p>
          <a:p>
            <a:pPr eaLnBrk="1" fontAlgn="auto" hangingPunct="1">
              <a:spcAft>
                <a:spcPts val="0"/>
              </a:spcAft>
              <a:buFont typeface="Arial" pitchFamily="34" charset="0"/>
              <a:buNone/>
              <a:defRPr/>
            </a:pPr>
            <a:r>
              <a:rPr lang="en-US" sz="3000" dirty="0" smtClean="0"/>
              <a:t>4.   </a:t>
            </a:r>
            <a:r>
              <a:rPr lang="en-US" sz="3000" dirty="0" smtClean="0">
                <a:solidFill>
                  <a:srgbClr val="FFFF00"/>
                </a:solidFill>
              </a:rPr>
              <a:t>Outline of Pre-Blessing Preparation 	for Same-Gender Couples</a:t>
            </a:r>
            <a:endParaRPr lang="en-US" sz="3000" dirty="0">
              <a:solidFill>
                <a:srgbClr val="FFFF00"/>
              </a:solidFill>
            </a:endParaRPr>
          </a:p>
        </p:txBody>
      </p:sp>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457200" y="274638"/>
            <a:ext cx="8229600" cy="1096962"/>
          </a:xfrm>
        </p:spPr>
        <p:txBody>
          <a:bodyPr/>
          <a:lstStyle/>
          <a:p>
            <a:pPr eaLnBrk="1" hangingPunct="1"/>
            <a:r>
              <a:rPr sz="2800" b="1" i="1" smtClean="0">
                <a:solidFill>
                  <a:schemeClr val="tx1"/>
                </a:solidFill>
              </a:rPr>
              <a:t>Preparing Same-Gender Couples </a:t>
            </a:r>
            <a:br>
              <a:rPr sz="2800" b="1" i="1" smtClean="0">
                <a:solidFill>
                  <a:schemeClr val="tx1"/>
                </a:solidFill>
              </a:rPr>
            </a:br>
            <a:r>
              <a:rPr sz="2800" b="1" i="1" smtClean="0">
                <a:solidFill>
                  <a:schemeClr val="tx1"/>
                </a:solidFill>
              </a:rPr>
              <a:t>for a Liturgy of Blessing </a:t>
            </a:r>
            <a:endParaRPr sz="2800" smtClean="0">
              <a:solidFill>
                <a:schemeClr val="tx1"/>
              </a:solidFill>
            </a:endParaRPr>
          </a:p>
        </p:txBody>
      </p:sp>
      <p:sp>
        <p:nvSpPr>
          <p:cNvPr id="49155" name="Content Placeholder 2"/>
          <p:cNvSpPr>
            <a:spLocks noGrp="1"/>
          </p:cNvSpPr>
          <p:nvPr>
            <p:ph idx="1"/>
          </p:nvPr>
        </p:nvSpPr>
        <p:spPr>
          <a:xfrm>
            <a:off x="1447800" y="1600200"/>
            <a:ext cx="6019800" cy="4373563"/>
          </a:xfrm>
        </p:spPr>
        <p:txBody>
          <a:bodyPr/>
          <a:lstStyle/>
          <a:p>
            <a:pPr eaLnBrk="1" hangingPunct="1">
              <a:spcAft>
                <a:spcPts val="1800"/>
              </a:spcAft>
              <a:buFont typeface="Arial" charset="0"/>
              <a:buNone/>
            </a:pPr>
            <a:r>
              <a:rPr lang="en-US" sz="2800" smtClean="0"/>
              <a:t>Thanks to the Province One Task Force’s work 2006-2008</a:t>
            </a:r>
          </a:p>
          <a:p>
            <a:pPr eaLnBrk="1" hangingPunct="1">
              <a:buFont typeface="Arial" charset="0"/>
              <a:buNone/>
            </a:pPr>
            <a:r>
              <a:rPr lang="en-US" smtClean="0"/>
              <a:t>Overview</a:t>
            </a:r>
          </a:p>
          <a:p>
            <a:pPr eaLnBrk="1" hangingPunct="1">
              <a:buFont typeface="Arial" charset="0"/>
              <a:buNone/>
            </a:pPr>
            <a:r>
              <a:rPr lang="en-US" smtClean="0"/>
              <a:t>		</a:t>
            </a:r>
            <a:r>
              <a:rPr lang="en-US" b="1" smtClean="0">
                <a:solidFill>
                  <a:srgbClr val="FFFF00"/>
                </a:solidFill>
              </a:rPr>
              <a:t>Contextual Competence</a:t>
            </a:r>
          </a:p>
          <a:p>
            <a:pPr eaLnBrk="1" hangingPunct="1">
              <a:buFont typeface="Arial" charset="0"/>
              <a:buNone/>
            </a:pPr>
            <a:r>
              <a:rPr lang="en-US" smtClean="0"/>
              <a:t>			Couple in 70s vs. 20s</a:t>
            </a:r>
          </a:p>
          <a:p>
            <a:pPr eaLnBrk="1" hangingPunct="1">
              <a:buFont typeface="Arial" charset="0"/>
              <a:buNone/>
            </a:pPr>
            <a:r>
              <a:rPr lang="en-US" smtClean="0"/>
              <a:t>			Just met vs. 10 years</a:t>
            </a:r>
          </a:p>
          <a:p>
            <a:pPr eaLnBrk="1" hangingPunct="1">
              <a:buFont typeface="Arial" charset="0"/>
              <a:buNone/>
            </a:pPr>
            <a:r>
              <a:rPr lang="en-US" smtClean="0"/>
              <a:t>			Different vs. Same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155">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49155">
                                            <p:txEl>
                                              <p:pRg st="2" end="2"/>
                                            </p:txEl>
                                          </p:spTgt>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49155">
                                            <p:txEl>
                                              <p:pRg st="3" end="3"/>
                                            </p:txEl>
                                          </p:spTgt>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49155">
                                            <p:txEl>
                                              <p:pRg st="4" end="4"/>
                                            </p:txEl>
                                          </p:spTgt>
                                        </p:tgtEl>
                                        <p:attrNameLst>
                                          <p:attrName>style.visibility</p:attrName>
                                        </p:attrNameLst>
                                      </p:cBhvr>
                                      <p:to>
                                        <p:strVal val="visible"/>
                                      </p:to>
                                    </p:set>
                                  </p:childTnLst>
                                </p:cTn>
                              </p:par>
                            </p:childTnLst>
                          </p:cTn>
                        </p:par>
                        <p:par>
                          <p:cTn id="16" fill="hold">
                            <p:stCondLst>
                              <p:cond delay="1500"/>
                            </p:stCondLst>
                            <p:childTnLst>
                              <p:par>
                                <p:cTn id="17" presetID="1" presetClass="entr" presetSubtype="0" fill="hold" nodeType="afterEffect">
                                  <p:stCondLst>
                                    <p:cond delay="500"/>
                                  </p:stCondLst>
                                  <p:childTnLst>
                                    <p:set>
                                      <p:cBhvr>
                                        <p:cTn id="18" dur="1" fill="hold">
                                          <p:stCondLst>
                                            <p:cond delay="0"/>
                                          </p:stCondLst>
                                        </p:cTn>
                                        <p:tgtEl>
                                          <p:spTgt spid="4915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457200" y="274638"/>
            <a:ext cx="8229600" cy="1096962"/>
          </a:xfrm>
        </p:spPr>
        <p:txBody>
          <a:bodyPr/>
          <a:lstStyle/>
          <a:p>
            <a:pPr eaLnBrk="1" hangingPunct="1"/>
            <a:r>
              <a:rPr sz="2800" b="1" i="1" smtClean="0">
                <a:solidFill>
                  <a:schemeClr val="tx1"/>
                </a:solidFill>
              </a:rPr>
              <a:t>Preparing Same-Gender Couples </a:t>
            </a:r>
            <a:br>
              <a:rPr sz="2800" b="1" i="1" smtClean="0">
                <a:solidFill>
                  <a:schemeClr val="tx1"/>
                </a:solidFill>
              </a:rPr>
            </a:br>
            <a:r>
              <a:rPr sz="2800" b="1" i="1" smtClean="0">
                <a:solidFill>
                  <a:schemeClr val="tx1"/>
                </a:solidFill>
              </a:rPr>
              <a:t>for a Liturgy of Blessing </a:t>
            </a:r>
            <a:endParaRPr sz="2800" smtClean="0">
              <a:solidFill>
                <a:schemeClr val="tx1"/>
              </a:solidFill>
            </a:endParaRPr>
          </a:p>
        </p:txBody>
      </p:sp>
      <p:sp>
        <p:nvSpPr>
          <p:cNvPr id="59395" name="Content Placeholder 2"/>
          <p:cNvSpPr>
            <a:spLocks noGrp="1"/>
          </p:cNvSpPr>
          <p:nvPr>
            <p:ph idx="1"/>
          </p:nvPr>
        </p:nvSpPr>
        <p:spPr>
          <a:xfrm>
            <a:off x="1447800" y="1371600"/>
            <a:ext cx="6019800" cy="4754563"/>
          </a:xfrm>
        </p:spPr>
        <p:txBody>
          <a:bodyPr/>
          <a:lstStyle/>
          <a:p>
            <a:pPr marL="514350" indent="-514350" eaLnBrk="1" hangingPunct="1">
              <a:buFont typeface="Arial" charset="0"/>
              <a:buNone/>
            </a:pPr>
            <a:endParaRPr lang="en-US" smtClean="0"/>
          </a:p>
          <a:p>
            <a:pPr marL="514350" indent="-514350" eaLnBrk="1" hangingPunct="1">
              <a:buFont typeface="Arial" charset="0"/>
              <a:buAutoNum type="arabicPeriod"/>
            </a:pPr>
            <a:r>
              <a:rPr lang="en-US" b="1" smtClean="0">
                <a:solidFill>
                  <a:srgbClr val="FFFF00"/>
                </a:solidFill>
              </a:rPr>
              <a:t>Materials for Pastoral Preparation</a:t>
            </a:r>
          </a:p>
          <a:p>
            <a:pPr marL="514350" indent="-514350" eaLnBrk="1" hangingPunct="1">
              <a:buFont typeface="Arial" charset="0"/>
              <a:buNone/>
            </a:pPr>
            <a:endParaRPr lang="en-US" smtClean="0"/>
          </a:p>
          <a:p>
            <a:pPr lvl="1" eaLnBrk="1" hangingPunct="1"/>
            <a:r>
              <a:rPr lang="en-US" smtClean="0"/>
              <a:t>Survey Data: what people used</a:t>
            </a:r>
          </a:p>
          <a:p>
            <a:pPr lvl="1" eaLnBrk="1" hangingPunct="1">
              <a:buFont typeface="Arial" charset="0"/>
              <a:buNone/>
            </a:pPr>
            <a:endParaRPr lang="en-US" smtClean="0"/>
          </a:p>
          <a:p>
            <a:pPr lvl="1" eaLnBrk="1" hangingPunct="1"/>
            <a:r>
              <a:rPr lang="en-US" smtClean="0"/>
              <a:t>2 Suggestions w/Pros and Cons</a:t>
            </a:r>
          </a:p>
        </p:txBody>
      </p:sp>
    </p:spTree>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457200" y="274638"/>
            <a:ext cx="8229600" cy="1096962"/>
          </a:xfrm>
        </p:spPr>
        <p:txBody>
          <a:bodyPr/>
          <a:lstStyle/>
          <a:p>
            <a:pPr eaLnBrk="1" hangingPunct="1"/>
            <a:r>
              <a:rPr sz="2800" b="1" i="1" smtClean="0">
                <a:solidFill>
                  <a:schemeClr val="tx1"/>
                </a:solidFill>
              </a:rPr>
              <a:t>Preparing Same-Gender Couples </a:t>
            </a:r>
            <a:br>
              <a:rPr sz="2800" b="1" i="1" smtClean="0">
                <a:solidFill>
                  <a:schemeClr val="tx1"/>
                </a:solidFill>
              </a:rPr>
            </a:br>
            <a:r>
              <a:rPr sz="2800" b="1" i="1" smtClean="0">
                <a:solidFill>
                  <a:schemeClr val="tx1"/>
                </a:solidFill>
              </a:rPr>
              <a:t>for a Liturgy of Blessing </a:t>
            </a:r>
            <a:endParaRPr sz="2800" smtClean="0">
              <a:solidFill>
                <a:schemeClr val="tx1"/>
              </a:solidFill>
            </a:endParaRPr>
          </a:p>
        </p:txBody>
      </p:sp>
      <p:sp>
        <p:nvSpPr>
          <p:cNvPr id="51203" name="Content Placeholder 2"/>
          <p:cNvSpPr>
            <a:spLocks noGrp="1"/>
          </p:cNvSpPr>
          <p:nvPr>
            <p:ph idx="1"/>
          </p:nvPr>
        </p:nvSpPr>
        <p:spPr>
          <a:xfrm>
            <a:off x="1447800" y="1371600"/>
            <a:ext cx="6629400" cy="4754563"/>
          </a:xfrm>
        </p:spPr>
        <p:txBody>
          <a:bodyPr/>
          <a:lstStyle/>
          <a:p>
            <a:pPr marL="514350" indent="-514350" eaLnBrk="1" hangingPunct="1">
              <a:buFont typeface="Arial" charset="0"/>
              <a:buNone/>
            </a:pPr>
            <a:r>
              <a:rPr lang="en-US" b="1" smtClean="0">
                <a:solidFill>
                  <a:srgbClr val="FFFF00"/>
                </a:solidFill>
              </a:rPr>
              <a:t>2. Particular Issues Affecting</a:t>
            </a:r>
          </a:p>
          <a:p>
            <a:pPr marL="514350" indent="-514350" eaLnBrk="1" hangingPunct="1">
              <a:buFont typeface="Arial" charset="0"/>
              <a:buNone/>
            </a:pPr>
            <a:r>
              <a:rPr lang="en-US" b="1" smtClean="0">
                <a:solidFill>
                  <a:srgbClr val="FFFF00"/>
                </a:solidFill>
              </a:rPr>
              <a:t>Same-Gender Couples</a:t>
            </a:r>
          </a:p>
          <a:p>
            <a:pPr marL="514350" indent="-514350" eaLnBrk="1" hangingPunct="1"/>
            <a:r>
              <a:rPr lang="en-US" sz="2800" smtClean="0"/>
              <a:t>Clergy Comfort/Referring out</a:t>
            </a:r>
          </a:p>
          <a:p>
            <a:pPr marL="514350" indent="-514350" eaLnBrk="1" hangingPunct="1"/>
            <a:r>
              <a:rPr lang="en-US" sz="2800" smtClean="0"/>
              <a:t>Sexual Orientation &amp; Gender Identity</a:t>
            </a:r>
          </a:p>
          <a:p>
            <a:pPr marL="514350" indent="-514350" eaLnBrk="1" hangingPunct="1"/>
            <a:r>
              <a:rPr lang="en-US" sz="2800" smtClean="0"/>
              <a:t>Long Term Relationships</a:t>
            </a:r>
          </a:p>
          <a:p>
            <a:pPr marL="514350" indent="-514350" eaLnBrk="1" hangingPunct="1"/>
            <a:r>
              <a:rPr lang="en-US" sz="2800" smtClean="0"/>
              <a:t>Societal/Ecclesial Hurt</a:t>
            </a:r>
          </a:p>
          <a:p>
            <a:pPr marL="514350" indent="-514350" eaLnBrk="1" hangingPunct="1"/>
            <a:r>
              <a:rPr lang="en-US" sz="2800" smtClean="0"/>
              <a:t>In/Out</a:t>
            </a:r>
          </a:p>
          <a:p>
            <a:pPr marL="514350" indent="-514350" eaLnBrk="1" hangingPunct="1"/>
            <a:r>
              <a:rPr lang="en-US" sz="2800" smtClean="0"/>
              <a:t>Families Origin/Relational History</a:t>
            </a:r>
          </a:p>
          <a:p>
            <a:pPr marL="514350" indent="-514350" eaLnBrk="1" hangingPunct="1"/>
            <a:r>
              <a:rPr lang="en-US" sz="2800" smtClean="0"/>
              <a:t>Legal/Children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51203">
                                            <p:txEl>
                                              <p:pRg st="2" end="2"/>
                                            </p:txEl>
                                          </p:spTgt>
                                        </p:tgtEl>
                                        <p:attrNameLst>
                                          <p:attrName>style.visibility</p:attrName>
                                        </p:attrNameLst>
                                      </p:cBhvr>
                                      <p:to>
                                        <p:strVal val="visible"/>
                                      </p:to>
                                    </p:set>
                                    <p:animEffect transition="in" filter="dissolve">
                                      <p:cBhvr>
                                        <p:cTn id="7" dur="500"/>
                                        <p:tgtEl>
                                          <p:spTgt spid="51203">
                                            <p:txEl>
                                              <p:pRg st="2" end="2"/>
                                            </p:txEl>
                                          </p:spTgt>
                                        </p:tgtEl>
                                      </p:cBhvr>
                                    </p:animEffect>
                                  </p:childTnLst>
                                </p:cTn>
                              </p:par>
                            </p:childTnLst>
                          </p:cTn>
                        </p:par>
                        <p:par>
                          <p:cTn id="8" fill="hold">
                            <p:stCondLst>
                              <p:cond delay="1500"/>
                            </p:stCondLst>
                            <p:childTnLst>
                              <p:par>
                                <p:cTn id="9" presetID="9" presetClass="entr" presetSubtype="0" fill="hold" nodeType="afterEffect">
                                  <p:stCondLst>
                                    <p:cond delay="1000"/>
                                  </p:stCondLst>
                                  <p:childTnLst>
                                    <p:set>
                                      <p:cBhvr>
                                        <p:cTn id="10" dur="1" fill="hold">
                                          <p:stCondLst>
                                            <p:cond delay="0"/>
                                          </p:stCondLst>
                                        </p:cTn>
                                        <p:tgtEl>
                                          <p:spTgt spid="51203">
                                            <p:txEl>
                                              <p:pRg st="3" end="3"/>
                                            </p:txEl>
                                          </p:spTgt>
                                        </p:tgtEl>
                                        <p:attrNameLst>
                                          <p:attrName>style.visibility</p:attrName>
                                        </p:attrNameLst>
                                      </p:cBhvr>
                                      <p:to>
                                        <p:strVal val="visible"/>
                                      </p:to>
                                    </p:set>
                                    <p:animEffect transition="in" filter="dissolve">
                                      <p:cBhvr>
                                        <p:cTn id="11" dur="500"/>
                                        <p:tgtEl>
                                          <p:spTgt spid="51203">
                                            <p:txEl>
                                              <p:pRg st="3" end="3"/>
                                            </p:txEl>
                                          </p:spTgt>
                                        </p:tgtEl>
                                      </p:cBhvr>
                                    </p:animEffect>
                                  </p:childTnLst>
                                </p:cTn>
                              </p:par>
                            </p:childTnLst>
                          </p:cTn>
                        </p:par>
                        <p:par>
                          <p:cTn id="12" fill="hold">
                            <p:stCondLst>
                              <p:cond delay="3000"/>
                            </p:stCondLst>
                            <p:childTnLst>
                              <p:par>
                                <p:cTn id="13" presetID="9" presetClass="entr" presetSubtype="0" fill="hold" nodeType="afterEffect">
                                  <p:stCondLst>
                                    <p:cond delay="1000"/>
                                  </p:stCondLst>
                                  <p:childTnLst>
                                    <p:set>
                                      <p:cBhvr>
                                        <p:cTn id="14" dur="1" fill="hold">
                                          <p:stCondLst>
                                            <p:cond delay="0"/>
                                          </p:stCondLst>
                                        </p:cTn>
                                        <p:tgtEl>
                                          <p:spTgt spid="51203">
                                            <p:txEl>
                                              <p:pRg st="4" end="4"/>
                                            </p:txEl>
                                          </p:spTgt>
                                        </p:tgtEl>
                                        <p:attrNameLst>
                                          <p:attrName>style.visibility</p:attrName>
                                        </p:attrNameLst>
                                      </p:cBhvr>
                                      <p:to>
                                        <p:strVal val="visible"/>
                                      </p:to>
                                    </p:set>
                                    <p:animEffect transition="in" filter="dissolve">
                                      <p:cBhvr>
                                        <p:cTn id="15" dur="500"/>
                                        <p:tgtEl>
                                          <p:spTgt spid="51203">
                                            <p:txEl>
                                              <p:pRg st="4" end="4"/>
                                            </p:txEl>
                                          </p:spTgt>
                                        </p:tgtEl>
                                      </p:cBhvr>
                                    </p:animEffect>
                                  </p:childTnLst>
                                </p:cTn>
                              </p:par>
                            </p:childTnLst>
                          </p:cTn>
                        </p:par>
                        <p:par>
                          <p:cTn id="16" fill="hold">
                            <p:stCondLst>
                              <p:cond delay="4500"/>
                            </p:stCondLst>
                            <p:childTnLst>
                              <p:par>
                                <p:cTn id="17" presetID="9" presetClass="entr" presetSubtype="0" fill="hold" nodeType="afterEffect">
                                  <p:stCondLst>
                                    <p:cond delay="1000"/>
                                  </p:stCondLst>
                                  <p:childTnLst>
                                    <p:set>
                                      <p:cBhvr>
                                        <p:cTn id="18" dur="1" fill="hold">
                                          <p:stCondLst>
                                            <p:cond delay="0"/>
                                          </p:stCondLst>
                                        </p:cTn>
                                        <p:tgtEl>
                                          <p:spTgt spid="51203">
                                            <p:txEl>
                                              <p:pRg st="5" end="5"/>
                                            </p:txEl>
                                          </p:spTgt>
                                        </p:tgtEl>
                                        <p:attrNameLst>
                                          <p:attrName>style.visibility</p:attrName>
                                        </p:attrNameLst>
                                      </p:cBhvr>
                                      <p:to>
                                        <p:strVal val="visible"/>
                                      </p:to>
                                    </p:set>
                                    <p:animEffect transition="in" filter="dissolve">
                                      <p:cBhvr>
                                        <p:cTn id="19" dur="500"/>
                                        <p:tgtEl>
                                          <p:spTgt spid="51203">
                                            <p:txEl>
                                              <p:pRg st="5" end="5"/>
                                            </p:txEl>
                                          </p:spTgt>
                                        </p:tgtEl>
                                      </p:cBhvr>
                                    </p:animEffect>
                                  </p:childTnLst>
                                </p:cTn>
                              </p:par>
                            </p:childTnLst>
                          </p:cTn>
                        </p:par>
                        <p:par>
                          <p:cTn id="20" fill="hold">
                            <p:stCondLst>
                              <p:cond delay="6000"/>
                            </p:stCondLst>
                            <p:childTnLst>
                              <p:par>
                                <p:cTn id="21" presetID="9" presetClass="entr" presetSubtype="0" fill="hold" nodeType="afterEffect">
                                  <p:stCondLst>
                                    <p:cond delay="1000"/>
                                  </p:stCondLst>
                                  <p:childTnLst>
                                    <p:set>
                                      <p:cBhvr>
                                        <p:cTn id="22" dur="1" fill="hold">
                                          <p:stCondLst>
                                            <p:cond delay="0"/>
                                          </p:stCondLst>
                                        </p:cTn>
                                        <p:tgtEl>
                                          <p:spTgt spid="51203">
                                            <p:txEl>
                                              <p:pRg st="6" end="6"/>
                                            </p:txEl>
                                          </p:spTgt>
                                        </p:tgtEl>
                                        <p:attrNameLst>
                                          <p:attrName>style.visibility</p:attrName>
                                        </p:attrNameLst>
                                      </p:cBhvr>
                                      <p:to>
                                        <p:strVal val="visible"/>
                                      </p:to>
                                    </p:set>
                                    <p:animEffect transition="in" filter="dissolve">
                                      <p:cBhvr>
                                        <p:cTn id="23" dur="500"/>
                                        <p:tgtEl>
                                          <p:spTgt spid="51203">
                                            <p:txEl>
                                              <p:pRg st="6" end="6"/>
                                            </p:txEl>
                                          </p:spTgt>
                                        </p:tgtEl>
                                      </p:cBhvr>
                                    </p:animEffect>
                                  </p:childTnLst>
                                </p:cTn>
                              </p:par>
                            </p:childTnLst>
                          </p:cTn>
                        </p:par>
                        <p:par>
                          <p:cTn id="24" fill="hold">
                            <p:stCondLst>
                              <p:cond delay="7500"/>
                            </p:stCondLst>
                            <p:childTnLst>
                              <p:par>
                                <p:cTn id="25" presetID="9" presetClass="entr" presetSubtype="0" fill="hold" nodeType="afterEffect">
                                  <p:stCondLst>
                                    <p:cond delay="1000"/>
                                  </p:stCondLst>
                                  <p:childTnLst>
                                    <p:set>
                                      <p:cBhvr>
                                        <p:cTn id="26" dur="1" fill="hold">
                                          <p:stCondLst>
                                            <p:cond delay="0"/>
                                          </p:stCondLst>
                                        </p:cTn>
                                        <p:tgtEl>
                                          <p:spTgt spid="51203">
                                            <p:txEl>
                                              <p:pRg st="7" end="7"/>
                                            </p:txEl>
                                          </p:spTgt>
                                        </p:tgtEl>
                                        <p:attrNameLst>
                                          <p:attrName>style.visibility</p:attrName>
                                        </p:attrNameLst>
                                      </p:cBhvr>
                                      <p:to>
                                        <p:strVal val="visible"/>
                                      </p:to>
                                    </p:set>
                                    <p:animEffect transition="in" filter="dissolve">
                                      <p:cBhvr>
                                        <p:cTn id="27" dur="500"/>
                                        <p:tgtEl>
                                          <p:spTgt spid="51203">
                                            <p:txEl>
                                              <p:pRg st="7" end="7"/>
                                            </p:txEl>
                                          </p:spTgt>
                                        </p:tgtEl>
                                      </p:cBhvr>
                                    </p:animEffect>
                                  </p:childTnLst>
                                </p:cTn>
                              </p:par>
                            </p:childTnLst>
                          </p:cTn>
                        </p:par>
                        <p:par>
                          <p:cTn id="28" fill="hold">
                            <p:stCondLst>
                              <p:cond delay="9000"/>
                            </p:stCondLst>
                            <p:childTnLst>
                              <p:par>
                                <p:cTn id="29" presetID="9" presetClass="entr" presetSubtype="0" fill="hold" nodeType="afterEffect">
                                  <p:stCondLst>
                                    <p:cond delay="1000"/>
                                  </p:stCondLst>
                                  <p:childTnLst>
                                    <p:set>
                                      <p:cBhvr>
                                        <p:cTn id="30" dur="1" fill="hold">
                                          <p:stCondLst>
                                            <p:cond delay="0"/>
                                          </p:stCondLst>
                                        </p:cTn>
                                        <p:tgtEl>
                                          <p:spTgt spid="51203">
                                            <p:txEl>
                                              <p:pRg st="8" end="8"/>
                                            </p:txEl>
                                          </p:spTgt>
                                        </p:tgtEl>
                                        <p:attrNameLst>
                                          <p:attrName>style.visibility</p:attrName>
                                        </p:attrNameLst>
                                      </p:cBhvr>
                                      <p:to>
                                        <p:strVal val="visible"/>
                                      </p:to>
                                    </p:set>
                                    <p:animEffect transition="in" filter="dissolve">
                                      <p:cBhvr>
                                        <p:cTn id="31" dur="500"/>
                                        <p:tgtEl>
                                          <p:spTgt spid="5120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274638"/>
            <a:ext cx="8229600" cy="1096962"/>
          </a:xfrm>
        </p:spPr>
        <p:txBody>
          <a:bodyPr/>
          <a:lstStyle/>
          <a:p>
            <a:pPr eaLnBrk="1" hangingPunct="1"/>
            <a:r>
              <a:rPr sz="2800" b="1" i="1" smtClean="0">
                <a:solidFill>
                  <a:schemeClr val="tx1"/>
                </a:solidFill>
              </a:rPr>
              <a:t>Preparing Same-Gender Couples </a:t>
            </a:r>
            <a:br>
              <a:rPr sz="2800" b="1" i="1" smtClean="0">
                <a:solidFill>
                  <a:schemeClr val="tx1"/>
                </a:solidFill>
              </a:rPr>
            </a:br>
            <a:r>
              <a:rPr sz="2800" b="1" i="1" smtClean="0">
                <a:solidFill>
                  <a:schemeClr val="tx1"/>
                </a:solidFill>
              </a:rPr>
              <a:t>for a Liturgy of Blessing </a:t>
            </a:r>
            <a:endParaRPr sz="2800" smtClean="0">
              <a:solidFill>
                <a:schemeClr val="tx1"/>
              </a:solidFill>
            </a:endParaRPr>
          </a:p>
        </p:txBody>
      </p:sp>
      <p:sp>
        <p:nvSpPr>
          <p:cNvPr id="3" name="Content Placeholder 2"/>
          <p:cNvSpPr>
            <a:spLocks noGrp="1"/>
          </p:cNvSpPr>
          <p:nvPr>
            <p:ph idx="1"/>
          </p:nvPr>
        </p:nvSpPr>
        <p:spPr>
          <a:xfrm>
            <a:off x="1828800" y="1295400"/>
            <a:ext cx="6019800" cy="3962400"/>
          </a:xfrm>
        </p:spPr>
        <p:txBody>
          <a:bodyPr rtlCol="0">
            <a:normAutofit lnSpcReduction="10000"/>
          </a:bodyPr>
          <a:lstStyle/>
          <a:p>
            <a:pPr marL="514350" indent="-514350" eaLnBrk="1" fontAlgn="auto" hangingPunct="1">
              <a:spcAft>
                <a:spcPts val="0"/>
              </a:spcAft>
              <a:buFont typeface="Arial" charset="0"/>
              <a:buNone/>
              <a:defRPr/>
            </a:pPr>
            <a:endParaRPr lang="en-US" b="1" dirty="0" smtClean="0">
              <a:solidFill>
                <a:srgbClr val="FFFF00"/>
              </a:solidFill>
            </a:endParaRPr>
          </a:p>
          <a:p>
            <a:pPr marL="514350" indent="-514350" eaLnBrk="1" fontAlgn="auto" hangingPunct="1">
              <a:spcAft>
                <a:spcPts val="0"/>
              </a:spcAft>
              <a:buFont typeface="Arial" charset="0"/>
              <a:buNone/>
              <a:defRPr/>
            </a:pPr>
            <a:r>
              <a:rPr lang="en-US" b="1" dirty="0" smtClean="0">
                <a:solidFill>
                  <a:srgbClr val="FFFF00"/>
                </a:solidFill>
              </a:rPr>
              <a:t>3.	Presenters</a:t>
            </a:r>
            <a:endParaRPr lang="en-US" dirty="0" smtClean="0"/>
          </a:p>
          <a:p>
            <a:pPr eaLnBrk="1" fontAlgn="auto" hangingPunct="1">
              <a:spcAft>
                <a:spcPts val="0"/>
              </a:spcAft>
              <a:buFont typeface="Arial" pitchFamily="34" charset="0"/>
              <a:buChar char="•"/>
              <a:defRPr/>
            </a:pPr>
            <a:r>
              <a:rPr lang="en-US" dirty="0" smtClean="0"/>
              <a:t>Optional</a:t>
            </a:r>
          </a:p>
          <a:p>
            <a:pPr eaLnBrk="1" fontAlgn="auto" hangingPunct="1">
              <a:spcAft>
                <a:spcPts val="0"/>
              </a:spcAft>
              <a:buFont typeface="Arial" pitchFamily="34" charset="0"/>
              <a:buChar char="•"/>
              <a:defRPr/>
            </a:pPr>
            <a:r>
              <a:rPr lang="en-US" dirty="0" smtClean="0"/>
              <a:t>Only use if for all couples</a:t>
            </a:r>
          </a:p>
          <a:p>
            <a:pPr eaLnBrk="1" fontAlgn="auto" hangingPunct="1">
              <a:spcAft>
                <a:spcPts val="0"/>
              </a:spcAft>
              <a:buFont typeface="Arial" pitchFamily="34" charset="0"/>
              <a:buChar char="•"/>
              <a:defRPr/>
            </a:pPr>
            <a:r>
              <a:rPr lang="en-US" dirty="0" smtClean="0"/>
              <a:t>Support, link to congregation </a:t>
            </a:r>
          </a:p>
          <a:p>
            <a:pPr eaLnBrk="1" fontAlgn="auto" hangingPunct="1">
              <a:spcAft>
                <a:spcPts val="0"/>
              </a:spcAft>
              <a:buFont typeface="Arial" pitchFamily="34" charset="0"/>
              <a:buChar char="•"/>
              <a:defRPr/>
            </a:pPr>
            <a:r>
              <a:rPr lang="en-US" dirty="0" smtClean="0"/>
              <a:t>Greater Liturgical role </a:t>
            </a:r>
          </a:p>
          <a:p>
            <a:pPr eaLnBrk="1" fontAlgn="auto" hangingPunct="1">
              <a:spcAft>
                <a:spcPts val="0"/>
              </a:spcAft>
              <a:buFont typeface="Arial" pitchFamily="34" charset="0"/>
              <a:buChar char="•"/>
              <a:defRPr/>
            </a:pPr>
            <a:r>
              <a:rPr lang="en-US" dirty="0" smtClean="0"/>
              <a:t>Handouts</a:t>
            </a:r>
            <a:endParaRPr lang="en-US" dirty="0"/>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50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dissolve">
                                      <p:cBhvr>
                                        <p:cTn id="7" dur="500"/>
                                        <p:tgtEl>
                                          <p:spTgt spid="3">
                                            <p:txEl>
                                              <p:pRg st="2" end="2"/>
                                            </p:txEl>
                                          </p:spTgt>
                                        </p:tgtEl>
                                      </p:cBhvr>
                                    </p:animEffect>
                                  </p:childTnLst>
                                </p:cTn>
                              </p:par>
                            </p:childTnLst>
                          </p:cTn>
                        </p:par>
                        <p:par>
                          <p:cTn id="8" fill="hold">
                            <p:stCondLst>
                              <p:cond delay="1000"/>
                            </p:stCondLst>
                            <p:childTnLst>
                              <p:par>
                                <p:cTn id="9" presetID="9" presetClass="entr" presetSubtype="0" fill="hold" nodeType="afterEffect">
                                  <p:stCondLst>
                                    <p:cond delay="20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dissolve">
                                      <p:cBhvr>
                                        <p:cTn id="11" dur="500"/>
                                        <p:tgtEl>
                                          <p:spTgt spid="3">
                                            <p:txEl>
                                              <p:pRg st="3" end="3"/>
                                            </p:txEl>
                                          </p:spTgt>
                                        </p:tgtEl>
                                      </p:cBhvr>
                                    </p:animEffect>
                                  </p:childTnLst>
                                </p:cTn>
                              </p:par>
                            </p:childTnLst>
                          </p:cTn>
                        </p:par>
                        <p:par>
                          <p:cTn id="12" fill="hold">
                            <p:stCondLst>
                              <p:cond delay="3500"/>
                            </p:stCondLst>
                            <p:childTnLst>
                              <p:par>
                                <p:cTn id="13" presetID="9" presetClass="entr" presetSubtype="0" fill="hold" nodeType="afterEffect">
                                  <p:stCondLst>
                                    <p:cond delay="20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dissolve">
                                      <p:cBhvr>
                                        <p:cTn id="15" dur="500"/>
                                        <p:tgtEl>
                                          <p:spTgt spid="3">
                                            <p:txEl>
                                              <p:pRg st="4" end="4"/>
                                            </p:txEl>
                                          </p:spTgt>
                                        </p:tgtEl>
                                      </p:cBhvr>
                                    </p:animEffect>
                                  </p:childTnLst>
                                </p:cTn>
                              </p:par>
                            </p:childTnLst>
                          </p:cTn>
                        </p:par>
                        <p:par>
                          <p:cTn id="16" fill="hold">
                            <p:stCondLst>
                              <p:cond delay="6000"/>
                            </p:stCondLst>
                            <p:childTnLst>
                              <p:par>
                                <p:cTn id="17" presetID="9" presetClass="entr" presetSubtype="0" fill="hold" nodeType="afterEffect">
                                  <p:stCondLst>
                                    <p:cond delay="200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dissolve">
                                      <p:cBhvr>
                                        <p:cTn id="19" dur="500"/>
                                        <p:tgtEl>
                                          <p:spTgt spid="3">
                                            <p:txEl>
                                              <p:pRg st="5" end="5"/>
                                            </p:txEl>
                                          </p:spTgt>
                                        </p:tgtEl>
                                      </p:cBhvr>
                                    </p:animEffect>
                                  </p:childTnLst>
                                </p:cTn>
                              </p:par>
                            </p:childTnLst>
                          </p:cTn>
                        </p:par>
                        <p:par>
                          <p:cTn id="20" fill="hold">
                            <p:stCondLst>
                              <p:cond delay="8500"/>
                            </p:stCondLst>
                            <p:childTnLst>
                              <p:par>
                                <p:cTn id="21" presetID="9" presetClass="entr" presetSubtype="0" fill="hold" nodeType="afterEffect">
                                  <p:stCondLst>
                                    <p:cond delay="200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dissolve">
                                      <p:cBhvr>
                                        <p:cTn id="2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457200" y="274638"/>
            <a:ext cx="8229600" cy="1096962"/>
          </a:xfrm>
        </p:spPr>
        <p:txBody>
          <a:bodyPr/>
          <a:lstStyle/>
          <a:p>
            <a:pPr eaLnBrk="1" hangingPunct="1"/>
            <a:r>
              <a:rPr sz="2800" b="1" i="1" smtClean="0">
                <a:solidFill>
                  <a:schemeClr val="tx1"/>
                </a:solidFill>
              </a:rPr>
              <a:t>Preparing Same-Gender Couples </a:t>
            </a:r>
            <a:br>
              <a:rPr sz="2800" b="1" i="1" smtClean="0">
                <a:solidFill>
                  <a:schemeClr val="tx1"/>
                </a:solidFill>
              </a:rPr>
            </a:br>
            <a:r>
              <a:rPr sz="2800" b="1" i="1" smtClean="0">
                <a:solidFill>
                  <a:schemeClr val="tx1"/>
                </a:solidFill>
              </a:rPr>
              <a:t>for a Liturgy of Blessing </a:t>
            </a:r>
            <a:endParaRPr sz="2800" smtClean="0">
              <a:solidFill>
                <a:schemeClr val="tx1"/>
              </a:solidFill>
            </a:endParaRPr>
          </a:p>
        </p:txBody>
      </p:sp>
      <p:sp>
        <p:nvSpPr>
          <p:cNvPr id="62467" name="Content Placeholder 2"/>
          <p:cNvSpPr>
            <a:spLocks noGrp="1"/>
          </p:cNvSpPr>
          <p:nvPr>
            <p:ph idx="1"/>
          </p:nvPr>
        </p:nvSpPr>
        <p:spPr>
          <a:xfrm>
            <a:off x="1371600" y="1722438"/>
            <a:ext cx="6248400" cy="4754562"/>
          </a:xfrm>
        </p:spPr>
        <p:txBody>
          <a:bodyPr/>
          <a:lstStyle/>
          <a:p>
            <a:pPr marL="514350" indent="-514350" eaLnBrk="1" hangingPunct="1">
              <a:spcBef>
                <a:spcPct val="0"/>
              </a:spcBef>
              <a:buFont typeface="Arial" charset="0"/>
              <a:buNone/>
            </a:pPr>
            <a:r>
              <a:rPr lang="en-US" b="1" smtClean="0">
                <a:solidFill>
                  <a:srgbClr val="FFFF00"/>
                </a:solidFill>
                <a:latin typeface="Times New Roman" pitchFamily="18" charset="0"/>
              </a:rPr>
              <a:t>4. Outline of Pre-Blessing </a:t>
            </a:r>
          </a:p>
          <a:p>
            <a:pPr marL="514350" indent="-514350" eaLnBrk="1" hangingPunct="1">
              <a:spcBef>
                <a:spcPct val="0"/>
              </a:spcBef>
              <a:buFont typeface="Arial" charset="0"/>
              <a:buNone/>
            </a:pPr>
            <a:r>
              <a:rPr lang="en-US" b="1" smtClean="0">
                <a:solidFill>
                  <a:srgbClr val="FFFF00"/>
                </a:solidFill>
                <a:latin typeface="Times New Roman" pitchFamily="18" charset="0"/>
              </a:rPr>
              <a:t>Preparation for Same-Gender </a:t>
            </a:r>
          </a:p>
          <a:p>
            <a:pPr marL="514350" indent="-514350" eaLnBrk="1" hangingPunct="1">
              <a:spcBef>
                <a:spcPct val="0"/>
              </a:spcBef>
              <a:spcAft>
                <a:spcPts val="600"/>
              </a:spcAft>
              <a:buFont typeface="Arial" charset="0"/>
              <a:buNone/>
            </a:pPr>
            <a:r>
              <a:rPr lang="en-US" b="1" smtClean="0">
                <a:solidFill>
                  <a:srgbClr val="FFFF00"/>
                </a:solidFill>
                <a:latin typeface="Times New Roman" pitchFamily="18" charset="0"/>
              </a:rPr>
              <a:t>Couples</a:t>
            </a:r>
          </a:p>
          <a:p>
            <a:pPr marL="514350" indent="-514350" eaLnBrk="1" hangingPunct="1"/>
            <a:r>
              <a:rPr lang="en-US" sz="2800" smtClean="0">
                <a:latin typeface="Times New Roman" pitchFamily="18" charset="0"/>
              </a:rPr>
              <a:t>Model for 5 Session Preparation</a:t>
            </a:r>
            <a:endParaRPr lang="en-US" smtClean="0">
              <a:solidFill>
                <a:srgbClr val="FFFF00"/>
              </a:solidFill>
            </a:endParaRPr>
          </a:p>
          <a:p>
            <a:pPr marL="514350" indent="-514350" eaLnBrk="1" hangingPunct="1"/>
            <a:r>
              <a:rPr lang="en-US" sz="2800" smtClean="0">
                <a:latin typeface="Times New Roman" pitchFamily="18" charset="0"/>
              </a:rPr>
              <a:t>Handouts:</a:t>
            </a:r>
          </a:p>
          <a:p>
            <a:pPr marL="914400" lvl="1" indent="-514350" eaLnBrk="1" hangingPunct="1">
              <a:spcBef>
                <a:spcPct val="0"/>
              </a:spcBef>
            </a:pPr>
            <a:r>
              <a:rPr lang="en-US" sz="2400" smtClean="0">
                <a:latin typeface="Times New Roman" pitchFamily="18" charset="0"/>
              </a:rPr>
              <a:t>Theological Principles</a:t>
            </a:r>
          </a:p>
          <a:p>
            <a:pPr marL="914400" lvl="1" indent="-514350" eaLnBrk="1" hangingPunct="1">
              <a:spcBef>
                <a:spcPct val="0"/>
              </a:spcBef>
            </a:pPr>
            <a:r>
              <a:rPr lang="en-US" sz="2400" smtClean="0">
                <a:latin typeface="Times New Roman" pitchFamily="18" charset="0"/>
              </a:rPr>
              <a:t>Declaration of Intent</a:t>
            </a:r>
          </a:p>
          <a:p>
            <a:pPr marL="914400" lvl="1" indent="-514350" eaLnBrk="1" hangingPunct="1">
              <a:spcBef>
                <a:spcPct val="0"/>
              </a:spcBef>
              <a:spcAft>
                <a:spcPts val="600"/>
              </a:spcAft>
            </a:pPr>
            <a:r>
              <a:rPr lang="en-US" sz="2400" smtClean="0">
                <a:latin typeface="Times New Roman" pitchFamily="18" charset="0"/>
              </a:rPr>
              <a:t>Presenters</a:t>
            </a:r>
          </a:p>
          <a:p>
            <a:pPr marL="514350" indent="-514350" eaLnBrk="1" hangingPunct="1">
              <a:buFont typeface="Arial" charset="0"/>
              <a:buNone/>
            </a:pPr>
            <a:r>
              <a:rPr lang="en-US" sz="2800" b="1" smtClean="0">
                <a:solidFill>
                  <a:srgbClr val="FFFF00"/>
                </a:solidFill>
              </a:rPr>
              <a:t>Model Congregational Guidelines</a:t>
            </a:r>
            <a:endParaRPr lang="en-US" sz="2800" b="1" smtClean="0">
              <a:solidFill>
                <a:srgbClr val="FFFF00"/>
              </a:solidFill>
              <a:latin typeface="Times New Roman" pitchFamily="18" charset="0"/>
            </a:endParaRPr>
          </a:p>
        </p:txBody>
      </p:sp>
    </p:spTree>
  </p:cSld>
  <p:clrMapOvr>
    <a:masterClrMapping/>
  </p:clrMapOvr>
  <p:transition spd="med">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457200" y="274638"/>
            <a:ext cx="8229600" cy="1401762"/>
          </a:xfrm>
        </p:spPr>
        <p:txBody>
          <a:bodyPr/>
          <a:lstStyle/>
          <a:p>
            <a:pPr eaLnBrk="1" hangingPunct="1"/>
            <a:r>
              <a:rPr sz="3600" b="1" i="1" smtClean="0">
                <a:solidFill>
                  <a:schemeClr val="tx1"/>
                </a:solidFill>
              </a:rPr>
              <a:t>Discussion Guide to</a:t>
            </a:r>
            <a:r>
              <a:rPr sz="2800" b="1" i="1" smtClean="0">
                <a:solidFill>
                  <a:schemeClr val="tx1"/>
                </a:solidFill>
              </a:rPr>
              <a:t/>
            </a:r>
            <a:br>
              <a:rPr sz="2800" b="1" i="1" smtClean="0">
                <a:solidFill>
                  <a:schemeClr val="tx1"/>
                </a:solidFill>
              </a:rPr>
            </a:br>
            <a:r>
              <a:rPr sz="2000" b="1" i="1" smtClean="0"/>
              <a:t> “I Will Bless You, and You Will Be a Blessing”: </a:t>
            </a:r>
            <a:br>
              <a:rPr sz="2000" b="1" i="1" smtClean="0"/>
            </a:br>
            <a:r>
              <a:rPr sz="2000" b="1" i="1" smtClean="0"/>
              <a:t>Resources for Blessing Same-Gender Relationships </a:t>
            </a:r>
            <a:endParaRPr sz="2800" smtClean="0">
              <a:solidFill>
                <a:schemeClr val="tx1"/>
              </a:solidFill>
            </a:endParaRPr>
          </a:p>
        </p:txBody>
      </p:sp>
      <p:sp>
        <p:nvSpPr>
          <p:cNvPr id="63491" name="Content Placeholder 2"/>
          <p:cNvSpPr>
            <a:spLocks noGrp="1"/>
          </p:cNvSpPr>
          <p:nvPr>
            <p:ph idx="1"/>
          </p:nvPr>
        </p:nvSpPr>
        <p:spPr>
          <a:xfrm>
            <a:off x="1600200" y="1828800"/>
            <a:ext cx="6248400" cy="4343400"/>
          </a:xfrm>
        </p:spPr>
        <p:txBody>
          <a:bodyPr/>
          <a:lstStyle/>
          <a:p>
            <a:pPr eaLnBrk="1" hangingPunct="1">
              <a:spcAft>
                <a:spcPts val="1800"/>
              </a:spcAft>
              <a:buFont typeface="Arial" charset="0"/>
              <a:buNone/>
            </a:pPr>
            <a:r>
              <a:rPr lang="en-US" smtClean="0"/>
              <a:t>5 Study Areas for Congregations:</a:t>
            </a:r>
          </a:p>
          <a:p>
            <a:pPr lvl="1" eaLnBrk="1" hangingPunct="1">
              <a:spcAft>
                <a:spcPts val="1800"/>
              </a:spcAft>
              <a:buFont typeface="Wingdings" pitchFamily="2" charset="2"/>
              <a:buChar char="v"/>
            </a:pPr>
            <a:r>
              <a:rPr lang="en-US" sz="3200" smtClean="0"/>
              <a:t>Broad areas</a:t>
            </a:r>
          </a:p>
          <a:p>
            <a:pPr lvl="1" eaLnBrk="1" hangingPunct="1">
              <a:spcAft>
                <a:spcPts val="1800"/>
              </a:spcAft>
              <a:buFont typeface="Wingdings" pitchFamily="2" charset="2"/>
              <a:buChar char="v"/>
            </a:pPr>
            <a:r>
              <a:rPr lang="en-US" sz="3200" smtClean="0"/>
              <a:t>Adjustable to context</a:t>
            </a:r>
          </a:p>
          <a:p>
            <a:pPr lvl="1" eaLnBrk="1" hangingPunct="1">
              <a:spcAft>
                <a:spcPts val="1800"/>
              </a:spcAft>
              <a:buFont typeface="Wingdings" pitchFamily="2" charset="2"/>
              <a:buChar char="v"/>
            </a:pPr>
            <a:r>
              <a:rPr lang="en-US" sz="3200" smtClean="0"/>
              <a:t>About “opening/having the conversation”</a:t>
            </a:r>
          </a:p>
          <a:p>
            <a:pPr lvl="1" eaLnBrk="1" hangingPunct="1">
              <a:spcAft>
                <a:spcPts val="1800"/>
              </a:spcAft>
              <a:buFont typeface="Wingdings" pitchFamily="2" charset="2"/>
              <a:buChar char="v"/>
            </a:pPr>
            <a:r>
              <a:rPr lang="en-US" sz="3200" smtClean="0"/>
              <a:t>Mutual Respect/Covenant</a:t>
            </a:r>
          </a:p>
        </p:txBody>
      </p:sp>
    </p:spTree>
  </p:cSld>
  <p:clrMapOvr>
    <a:masterClrMapping/>
  </p:clrMapOvr>
  <p:transition spd="med">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457200" y="274638"/>
            <a:ext cx="8229600" cy="1401762"/>
          </a:xfrm>
        </p:spPr>
        <p:txBody>
          <a:bodyPr/>
          <a:lstStyle/>
          <a:p>
            <a:pPr eaLnBrk="1" hangingPunct="1"/>
            <a:r>
              <a:rPr sz="3600" b="1" i="1" smtClean="0">
                <a:solidFill>
                  <a:schemeClr val="tx1"/>
                </a:solidFill>
              </a:rPr>
              <a:t>Discussion Guide to</a:t>
            </a:r>
            <a:r>
              <a:rPr sz="2800" b="1" i="1" smtClean="0">
                <a:solidFill>
                  <a:schemeClr val="tx1"/>
                </a:solidFill>
              </a:rPr>
              <a:t/>
            </a:r>
            <a:br>
              <a:rPr sz="2800" b="1" i="1" smtClean="0">
                <a:solidFill>
                  <a:schemeClr val="tx1"/>
                </a:solidFill>
              </a:rPr>
            </a:br>
            <a:r>
              <a:rPr sz="2000" b="1" i="1" smtClean="0"/>
              <a:t> “I Will Bless You, and You Will Be a Blessing”: </a:t>
            </a:r>
            <a:br>
              <a:rPr sz="2000" b="1" i="1" smtClean="0"/>
            </a:br>
            <a:r>
              <a:rPr sz="2000" b="1" i="1" smtClean="0"/>
              <a:t>Resources for Blessing Same-Gender Relationships </a:t>
            </a:r>
            <a:endParaRPr sz="2800" smtClean="0">
              <a:solidFill>
                <a:schemeClr val="tx1"/>
              </a:solidFill>
            </a:endParaRPr>
          </a:p>
        </p:txBody>
      </p:sp>
      <p:sp>
        <p:nvSpPr>
          <p:cNvPr id="55299" name="Content Placeholder 2"/>
          <p:cNvSpPr>
            <a:spLocks noGrp="1"/>
          </p:cNvSpPr>
          <p:nvPr>
            <p:ph idx="1"/>
          </p:nvPr>
        </p:nvSpPr>
        <p:spPr>
          <a:xfrm>
            <a:off x="1676400" y="1905000"/>
            <a:ext cx="6324600" cy="4419600"/>
          </a:xfrm>
        </p:spPr>
        <p:txBody>
          <a:bodyPr/>
          <a:lstStyle/>
          <a:p>
            <a:pPr>
              <a:lnSpc>
                <a:spcPct val="150000"/>
              </a:lnSpc>
              <a:buFont typeface="Arial" charset="0"/>
              <a:buNone/>
            </a:pPr>
            <a:r>
              <a:rPr lang="en-US" sz="2400" b="1" smtClean="0"/>
              <a:t>Study Area One: 	</a:t>
            </a:r>
            <a:r>
              <a:rPr lang="en-US" sz="2400" smtClean="0"/>
              <a:t>History</a:t>
            </a:r>
          </a:p>
          <a:p>
            <a:pPr>
              <a:lnSpc>
                <a:spcPct val="150000"/>
              </a:lnSpc>
              <a:buFont typeface="Arial" charset="0"/>
              <a:buNone/>
            </a:pPr>
            <a:r>
              <a:rPr lang="en-US" sz="2400" b="1" smtClean="0"/>
              <a:t>Study Area Two: 	</a:t>
            </a:r>
            <a:r>
              <a:rPr lang="en-US" sz="2400" smtClean="0"/>
              <a:t>Theology and the Bible</a:t>
            </a:r>
          </a:p>
          <a:p>
            <a:pPr>
              <a:lnSpc>
                <a:spcPct val="150000"/>
              </a:lnSpc>
              <a:buFont typeface="Arial" charset="0"/>
              <a:buNone/>
            </a:pPr>
            <a:r>
              <a:rPr lang="en-US" sz="2400" b="1" smtClean="0"/>
              <a:t>Study Area Three: </a:t>
            </a:r>
            <a:r>
              <a:rPr lang="en-US" sz="2400" smtClean="0"/>
              <a:t>Liturgy</a:t>
            </a:r>
          </a:p>
          <a:p>
            <a:pPr>
              <a:lnSpc>
                <a:spcPct val="150000"/>
              </a:lnSpc>
              <a:buFont typeface="Arial" charset="0"/>
              <a:buNone/>
            </a:pPr>
            <a:r>
              <a:rPr lang="en-US" sz="2400" b="1" smtClean="0"/>
              <a:t>Study Area Four: 	</a:t>
            </a:r>
            <a:r>
              <a:rPr lang="en-US" sz="2400" smtClean="0"/>
              <a:t>Civil and Canon Law</a:t>
            </a:r>
          </a:p>
          <a:p>
            <a:pPr>
              <a:lnSpc>
                <a:spcPct val="150000"/>
              </a:lnSpc>
              <a:buFont typeface="Arial" charset="0"/>
              <a:buNone/>
            </a:pPr>
            <a:r>
              <a:rPr lang="en-US" sz="2400" b="1" smtClean="0"/>
              <a:t>Study Area Five: 	</a:t>
            </a:r>
            <a:r>
              <a:rPr lang="en-US" sz="2400" smtClean="0"/>
              <a:t>Mission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50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linds(horizontal)">
                                      <p:cBhvr>
                                        <p:cTn id="7" dur="500"/>
                                        <p:tgtEl>
                                          <p:spTgt spid="55299">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2000"/>
                                  </p:stCondLst>
                                  <p:childTnLst>
                                    <p:set>
                                      <p:cBhvr>
                                        <p:cTn id="10" dur="1" fill="hold">
                                          <p:stCondLst>
                                            <p:cond delay="0"/>
                                          </p:stCondLst>
                                        </p:cTn>
                                        <p:tgtEl>
                                          <p:spTgt spid="55299">
                                            <p:txEl>
                                              <p:pRg st="1" end="1"/>
                                            </p:txEl>
                                          </p:spTgt>
                                        </p:tgtEl>
                                        <p:attrNameLst>
                                          <p:attrName>style.visibility</p:attrName>
                                        </p:attrNameLst>
                                      </p:cBhvr>
                                      <p:to>
                                        <p:strVal val="visible"/>
                                      </p:to>
                                    </p:set>
                                    <p:animEffect transition="in" filter="blinds(horizontal)">
                                      <p:cBhvr>
                                        <p:cTn id="11" dur="500"/>
                                        <p:tgtEl>
                                          <p:spTgt spid="55299">
                                            <p:txEl>
                                              <p:pRg st="1" end="1"/>
                                            </p:txEl>
                                          </p:spTgt>
                                        </p:tgtEl>
                                      </p:cBhvr>
                                    </p:animEffect>
                                  </p:childTnLst>
                                </p:cTn>
                              </p:par>
                            </p:childTnLst>
                          </p:cTn>
                        </p:par>
                        <p:par>
                          <p:cTn id="12" fill="hold">
                            <p:stCondLst>
                              <p:cond delay="3500"/>
                            </p:stCondLst>
                            <p:childTnLst>
                              <p:par>
                                <p:cTn id="13" presetID="3" presetClass="entr" presetSubtype="10" fill="hold" nodeType="afterEffect">
                                  <p:stCondLst>
                                    <p:cond delay="2000"/>
                                  </p:stCondLst>
                                  <p:childTnLst>
                                    <p:set>
                                      <p:cBhvr>
                                        <p:cTn id="14" dur="1" fill="hold">
                                          <p:stCondLst>
                                            <p:cond delay="0"/>
                                          </p:stCondLst>
                                        </p:cTn>
                                        <p:tgtEl>
                                          <p:spTgt spid="55299">
                                            <p:txEl>
                                              <p:pRg st="2" end="2"/>
                                            </p:txEl>
                                          </p:spTgt>
                                        </p:tgtEl>
                                        <p:attrNameLst>
                                          <p:attrName>style.visibility</p:attrName>
                                        </p:attrNameLst>
                                      </p:cBhvr>
                                      <p:to>
                                        <p:strVal val="visible"/>
                                      </p:to>
                                    </p:set>
                                    <p:animEffect transition="in" filter="blinds(horizontal)">
                                      <p:cBhvr>
                                        <p:cTn id="15" dur="500"/>
                                        <p:tgtEl>
                                          <p:spTgt spid="55299">
                                            <p:txEl>
                                              <p:pRg st="2" end="2"/>
                                            </p:txEl>
                                          </p:spTgt>
                                        </p:tgtEl>
                                      </p:cBhvr>
                                    </p:animEffect>
                                  </p:childTnLst>
                                </p:cTn>
                              </p:par>
                            </p:childTnLst>
                          </p:cTn>
                        </p:par>
                        <p:par>
                          <p:cTn id="16" fill="hold">
                            <p:stCondLst>
                              <p:cond delay="6000"/>
                            </p:stCondLst>
                            <p:childTnLst>
                              <p:par>
                                <p:cTn id="17" presetID="3" presetClass="entr" presetSubtype="10" fill="hold" nodeType="afterEffect">
                                  <p:stCondLst>
                                    <p:cond delay="2000"/>
                                  </p:stCondLst>
                                  <p:childTnLst>
                                    <p:set>
                                      <p:cBhvr>
                                        <p:cTn id="18" dur="1" fill="hold">
                                          <p:stCondLst>
                                            <p:cond delay="0"/>
                                          </p:stCondLst>
                                        </p:cTn>
                                        <p:tgtEl>
                                          <p:spTgt spid="55299">
                                            <p:txEl>
                                              <p:pRg st="3" end="3"/>
                                            </p:txEl>
                                          </p:spTgt>
                                        </p:tgtEl>
                                        <p:attrNameLst>
                                          <p:attrName>style.visibility</p:attrName>
                                        </p:attrNameLst>
                                      </p:cBhvr>
                                      <p:to>
                                        <p:strVal val="visible"/>
                                      </p:to>
                                    </p:set>
                                    <p:animEffect transition="in" filter="blinds(horizontal)">
                                      <p:cBhvr>
                                        <p:cTn id="19" dur="500"/>
                                        <p:tgtEl>
                                          <p:spTgt spid="55299">
                                            <p:txEl>
                                              <p:pRg st="3" end="3"/>
                                            </p:txEl>
                                          </p:spTgt>
                                        </p:tgtEl>
                                      </p:cBhvr>
                                    </p:animEffect>
                                  </p:childTnLst>
                                </p:cTn>
                              </p:par>
                            </p:childTnLst>
                          </p:cTn>
                        </p:par>
                        <p:par>
                          <p:cTn id="20" fill="hold">
                            <p:stCondLst>
                              <p:cond delay="8500"/>
                            </p:stCondLst>
                            <p:childTnLst>
                              <p:par>
                                <p:cTn id="21" presetID="3" presetClass="entr" presetSubtype="10" fill="hold" nodeType="afterEffect">
                                  <p:stCondLst>
                                    <p:cond delay="2000"/>
                                  </p:stCondLst>
                                  <p:childTnLst>
                                    <p:set>
                                      <p:cBhvr>
                                        <p:cTn id="22" dur="1" fill="hold">
                                          <p:stCondLst>
                                            <p:cond delay="0"/>
                                          </p:stCondLst>
                                        </p:cTn>
                                        <p:tgtEl>
                                          <p:spTgt spid="55299">
                                            <p:txEl>
                                              <p:pRg st="4" end="4"/>
                                            </p:txEl>
                                          </p:spTgt>
                                        </p:tgtEl>
                                        <p:attrNameLst>
                                          <p:attrName>style.visibility</p:attrName>
                                        </p:attrNameLst>
                                      </p:cBhvr>
                                      <p:to>
                                        <p:strVal val="visible"/>
                                      </p:to>
                                    </p:set>
                                    <p:animEffect transition="in" filter="blinds(horizontal)">
                                      <p:cBhvr>
                                        <p:cTn id="23" dur="500"/>
                                        <p:tgtEl>
                                          <p:spTgt spid="552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smtClean="0"/>
              <a:t>One Congregation’s Experience</a:t>
            </a:r>
          </a:p>
        </p:txBody>
      </p:sp>
      <p:sp>
        <p:nvSpPr>
          <p:cNvPr id="65539" name="Content Placeholder 2"/>
          <p:cNvSpPr>
            <a:spLocks noGrp="1"/>
          </p:cNvSpPr>
          <p:nvPr>
            <p:ph idx="1"/>
          </p:nvPr>
        </p:nvSpPr>
        <p:spPr>
          <a:xfrm>
            <a:off x="457200" y="1924050"/>
            <a:ext cx="8229600" cy="2362200"/>
          </a:xfrm>
        </p:spPr>
        <p:txBody>
          <a:bodyPr/>
          <a:lstStyle/>
          <a:p>
            <a:pPr algn="ctr">
              <a:buFont typeface="Arial" charset="0"/>
              <a:buNone/>
            </a:pPr>
            <a:r>
              <a:rPr lang="en-US" sz="3600" smtClean="0"/>
              <a:t>St. Paul’s, Fayetteville, Arkansas</a:t>
            </a:r>
          </a:p>
          <a:p>
            <a:pPr algn="ctr">
              <a:buFont typeface="Arial" charset="0"/>
              <a:buNone/>
            </a:pPr>
            <a:endParaRPr lang="en-US" smtClean="0"/>
          </a:p>
        </p:txBody>
      </p:sp>
      <p:sp>
        <p:nvSpPr>
          <p:cNvPr id="65540" name="TextBox 3"/>
          <p:cNvSpPr txBox="1">
            <a:spLocks noChangeArrowheads="1"/>
          </p:cNvSpPr>
          <p:nvPr/>
        </p:nvSpPr>
        <p:spPr bwMode="auto">
          <a:xfrm>
            <a:off x="-4419600" y="2514600"/>
            <a:ext cx="7696200" cy="369888"/>
          </a:xfrm>
          <a:prstGeom prst="rect">
            <a:avLst/>
          </a:prstGeom>
          <a:noFill/>
          <a:ln w="9525">
            <a:noFill/>
            <a:miter lim="800000"/>
            <a:headEnd/>
            <a:tailEnd/>
          </a:ln>
        </p:spPr>
        <p:txBody>
          <a:bodyPr>
            <a:spAutoFit/>
          </a:bodyPr>
          <a:lstStyle/>
          <a:p>
            <a:endParaRPr lang="en-US"/>
          </a:p>
        </p:txBody>
      </p:sp>
      <p:sp>
        <p:nvSpPr>
          <p:cNvPr id="65541" name="Content Placeholder 2"/>
          <p:cNvSpPr txBox="1">
            <a:spLocks/>
          </p:cNvSpPr>
          <p:nvPr/>
        </p:nvSpPr>
        <p:spPr bwMode="auto">
          <a:xfrm>
            <a:off x="838200" y="2667000"/>
            <a:ext cx="7467600" cy="1295400"/>
          </a:xfrm>
          <a:prstGeom prst="rect">
            <a:avLst/>
          </a:prstGeom>
          <a:solidFill>
            <a:schemeClr val="tx1"/>
          </a:solidFill>
          <a:ln w="9525">
            <a:noFill/>
            <a:miter lim="800000"/>
            <a:headEnd/>
            <a:tailEnd/>
          </a:ln>
        </p:spPr>
        <p:txBody>
          <a:bodyPr anchor="ctr"/>
          <a:lstStyle/>
          <a:p>
            <a:pPr marL="342900" indent="-342900" algn="ctr" eaLnBrk="0" hangingPunct="0">
              <a:spcBef>
                <a:spcPct val="20000"/>
              </a:spcBef>
              <a:buFont typeface="Arial" charset="0"/>
              <a:buNone/>
            </a:pPr>
            <a:r>
              <a:rPr lang="en-US" sz="3200">
                <a:latin typeface="Tahoma" pitchFamily="34" charset="0"/>
                <a:cs typeface="Tahoma" pitchFamily="34" charset="0"/>
                <a:hlinkClick r:id="rId3"/>
              </a:rPr>
              <a:t>www.stpaulsfay.org/id541.html</a:t>
            </a:r>
            <a:endParaRPr lang="en-US" sz="3200">
              <a:latin typeface="Tahoma" pitchFamily="34" charset="0"/>
              <a:cs typeface="Tahoma" pitchFamily="34" charset="0"/>
            </a:endParaRPr>
          </a:p>
        </p:txBody>
      </p:sp>
    </p:spTree>
  </p:cSld>
  <p:clrMapOvr>
    <a:masterClrMapping/>
  </p:clrMapOvr>
  <p:transition spd="med">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6562" name="Title 1"/>
          <p:cNvSpPr>
            <a:spLocks noGrp="1"/>
          </p:cNvSpPr>
          <p:nvPr>
            <p:ph type="title"/>
          </p:nvPr>
        </p:nvSpPr>
        <p:spPr>
          <a:xfrm>
            <a:off x="457200" y="274638"/>
            <a:ext cx="8229600" cy="792162"/>
          </a:xfrm>
        </p:spPr>
        <p:txBody>
          <a:bodyPr/>
          <a:lstStyle/>
          <a:p>
            <a:r>
              <a:rPr dirty="0" smtClean="0"/>
              <a:t>Quiz</a:t>
            </a:r>
          </a:p>
        </p:txBody>
      </p:sp>
      <p:sp>
        <p:nvSpPr>
          <p:cNvPr id="105473" name="Rectangle 1"/>
          <p:cNvSpPr>
            <a:spLocks noGrp="1" noChangeArrowheads="1"/>
          </p:cNvSpPr>
          <p:nvPr>
            <p:ph idx="1"/>
          </p:nvPr>
        </p:nvSpPr>
        <p:spPr>
          <a:xfrm>
            <a:off x="457200" y="1403350"/>
            <a:ext cx="8382000" cy="3940175"/>
          </a:xfrm>
        </p:spPr>
        <p:txBody>
          <a:bodyPr anchor="ctr">
            <a:spAutoFit/>
          </a:bodyPr>
          <a:lstStyle/>
          <a:p>
            <a:pPr marL="0" indent="0">
              <a:spcBef>
                <a:spcPct val="0"/>
              </a:spcBef>
              <a:spcAft>
                <a:spcPts val="1200"/>
              </a:spcAft>
              <a:buFontTx/>
              <a:buNone/>
              <a:defRPr/>
            </a:pPr>
            <a:r>
              <a:rPr lang="en-US" sz="2400" dirty="0" smtClean="0">
                <a:latin typeface="Times New Roman" pitchFamily="18" charset="0"/>
                <a:ea typeface="Calibri" pitchFamily="34" charset="0"/>
                <a:cs typeface="Times New Roman" pitchFamily="18" charset="0"/>
              </a:rPr>
              <a:t>8.  In which of the following documents do we find the words </a:t>
            </a:r>
            <a:r>
              <a:rPr lang="en-US" sz="2400" dirty="0" smtClean="0">
                <a:latin typeface="Arial"/>
                <a:ea typeface="Calibri" pitchFamily="34" charset="0"/>
                <a:cs typeface="Times New Roman" pitchFamily="18" charset="0"/>
              </a:rPr>
              <a:t>“</a:t>
            </a:r>
            <a:r>
              <a:rPr lang="en-US" sz="2400" dirty="0" smtClean="0">
                <a:latin typeface="Times New Roman" pitchFamily="18" charset="0"/>
                <a:ea typeface="Calibri" pitchFamily="34" charset="0"/>
                <a:cs typeface="Times New Roman" pitchFamily="18" charset="0"/>
              </a:rPr>
              <a:t>fidelity, monogamy, mutual affection and respect, careful, honest communication, and the holy love which enables those in such relationships to see in each other the image of God?</a:t>
            </a:r>
            <a:r>
              <a:rPr lang="en-US" sz="2400" dirty="0" smtClean="0">
                <a:latin typeface="Arial"/>
                <a:ea typeface="Calibri" pitchFamily="34" charset="0"/>
                <a:cs typeface="Times New Roman" pitchFamily="18" charset="0"/>
              </a:rPr>
              <a:t>”</a:t>
            </a:r>
            <a:r>
              <a:rPr lang="en-US" sz="2400" dirty="0" smtClean="0">
                <a:latin typeface="Times New Roman" pitchFamily="18" charset="0"/>
                <a:ea typeface="Calibri" pitchFamily="34" charset="0"/>
                <a:cs typeface="Times New Roman" pitchFamily="18" charset="0"/>
              </a:rPr>
              <a:t>  </a:t>
            </a:r>
            <a:endParaRPr lang="en-US" sz="2400" dirty="0" smtClean="0">
              <a:latin typeface="Arial" pitchFamily="34" charset="0"/>
            </a:endParaRPr>
          </a:p>
          <a:p>
            <a:pPr marL="514350" indent="-514350">
              <a:spcBef>
                <a:spcPct val="0"/>
              </a:spcBef>
              <a:buFont typeface="+mj-lt"/>
              <a:buAutoNum type="alphaLcPeriod"/>
              <a:defRPr/>
            </a:pPr>
            <a:r>
              <a:rPr lang="en-US" sz="2400" dirty="0" smtClean="0">
                <a:latin typeface="Times New Roman" pitchFamily="18" charset="0"/>
                <a:ea typeface="Calibri" pitchFamily="34" charset="0"/>
                <a:cs typeface="Times New Roman" pitchFamily="18" charset="0"/>
              </a:rPr>
              <a:t>The Declaration of Intent for Marriage</a:t>
            </a:r>
            <a:endParaRPr lang="en-US" sz="2400" dirty="0" smtClean="0">
              <a:latin typeface="Arial" pitchFamily="34" charset="0"/>
            </a:endParaRPr>
          </a:p>
          <a:p>
            <a:pPr marL="514350" indent="-514350">
              <a:spcBef>
                <a:spcPct val="0"/>
              </a:spcBef>
              <a:buFont typeface="+mj-lt"/>
              <a:buAutoNum type="alphaLcPeriod"/>
              <a:defRPr/>
            </a:pPr>
            <a:r>
              <a:rPr lang="en-US" sz="2400" dirty="0" smtClean="0">
                <a:latin typeface="Times New Roman" pitchFamily="18" charset="0"/>
                <a:ea typeface="Calibri" pitchFamily="34" charset="0"/>
                <a:cs typeface="Times New Roman" pitchFamily="18" charset="0"/>
              </a:rPr>
              <a:t>General Convention 2000 Resolution D039</a:t>
            </a:r>
            <a:endParaRPr lang="en-US" sz="2400" dirty="0" smtClean="0">
              <a:latin typeface="Arial" pitchFamily="34" charset="0"/>
            </a:endParaRPr>
          </a:p>
          <a:p>
            <a:pPr marL="514350" indent="-514350">
              <a:spcBef>
                <a:spcPct val="0"/>
              </a:spcBef>
              <a:buFont typeface="+mj-lt"/>
              <a:buAutoNum type="alphaLcPeriod"/>
              <a:defRPr/>
            </a:pPr>
            <a:r>
              <a:rPr lang="en-US" sz="2400" i="1" dirty="0" smtClean="0">
                <a:latin typeface="Times New Roman" pitchFamily="18" charset="0"/>
                <a:ea typeface="Calibri" pitchFamily="34" charset="0"/>
                <a:cs typeface="Times New Roman" pitchFamily="18" charset="0"/>
              </a:rPr>
              <a:t>The Book of Common Prayer</a:t>
            </a:r>
            <a:endParaRPr lang="en-US" sz="2400" dirty="0" smtClean="0">
              <a:latin typeface="Arial" pitchFamily="34" charset="0"/>
            </a:endParaRPr>
          </a:p>
          <a:p>
            <a:pPr marL="514350" indent="-514350">
              <a:spcBef>
                <a:spcPct val="0"/>
              </a:spcBef>
              <a:buFont typeface="+mj-lt"/>
              <a:buAutoNum type="alphaLcPeriod"/>
              <a:defRPr/>
            </a:pPr>
            <a:r>
              <a:rPr lang="en-US" sz="2400" dirty="0" smtClean="0">
                <a:latin typeface="Times New Roman" pitchFamily="18" charset="0"/>
                <a:ea typeface="Calibri" pitchFamily="34" charset="0"/>
                <a:cs typeface="Times New Roman" pitchFamily="18" charset="0"/>
              </a:rPr>
              <a:t>General Convention 1994 C020</a:t>
            </a:r>
            <a:endParaRPr lang="en-US" sz="2400" dirty="0" smtClean="0">
              <a:latin typeface="Arial" pitchFamily="34" charset="0"/>
            </a:endParaRPr>
          </a:p>
          <a:p>
            <a:pPr marL="514350" indent="-514350">
              <a:spcBef>
                <a:spcPct val="0"/>
              </a:spcBef>
              <a:buFont typeface="+mj-lt"/>
              <a:buAutoNum type="alphaLcPeriod"/>
              <a:defRPr/>
            </a:pPr>
            <a:r>
              <a:rPr lang="en-US" sz="2400" i="1" dirty="0" smtClean="0">
                <a:latin typeface="Times New Roman" pitchFamily="18" charset="0"/>
                <a:ea typeface="Calibri" pitchFamily="34" charset="0"/>
                <a:cs typeface="Times New Roman" pitchFamily="18" charset="0"/>
              </a:rPr>
              <a:t>The Liturgy For Blessing Unions</a:t>
            </a:r>
            <a:r>
              <a:rPr lang="en-US" sz="2400" dirty="0" smtClean="0">
                <a:latin typeface="Times New Roman" pitchFamily="18" charset="0"/>
                <a:ea typeface="Calibri" pitchFamily="34" charset="0"/>
                <a:cs typeface="Times New Roman" pitchFamily="18" charset="0"/>
              </a:rPr>
              <a:t>, Anglican Church of Canada</a:t>
            </a:r>
            <a:endParaRPr lang="en-US" sz="2400" dirty="0" smtClean="0">
              <a:latin typeface="Arial" pitchFamily="34" charset="0"/>
            </a:endParaRPr>
          </a:p>
          <a:p>
            <a:pPr marL="514350" indent="-514350">
              <a:spcBef>
                <a:spcPct val="0"/>
              </a:spcBef>
              <a:buFont typeface="+mj-lt"/>
              <a:buAutoNum type="alphaLcPeriod"/>
              <a:defRPr/>
            </a:pPr>
            <a:r>
              <a:rPr lang="en-US" sz="2400" dirty="0" smtClean="0">
                <a:latin typeface="Times New Roman" pitchFamily="18" charset="0"/>
                <a:ea typeface="Calibri" pitchFamily="34" charset="0"/>
                <a:cs typeface="Times New Roman" pitchFamily="18" charset="0"/>
              </a:rPr>
              <a:t>The Declaration of Intent for Lifelong Covenant </a:t>
            </a:r>
            <a:endParaRPr lang="en-US" sz="2400" dirty="0" smtClean="0">
              <a:latin typeface="Arial" pitchFamily="34" charset="0"/>
            </a:endParaRPr>
          </a:p>
        </p:txBody>
      </p:sp>
    </p:spTree>
  </p:cSld>
  <p:clrMapOvr>
    <a:masterClrMapping/>
  </p:clrMapOvr>
  <p:transition spd="med">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noGrp="1"/>
          </p:cNvSpPr>
          <p:nvPr>
            <p:ph idx="1"/>
          </p:nvPr>
        </p:nvSpPr>
        <p:spPr>
          <a:xfrm>
            <a:off x="457200" y="381000"/>
            <a:ext cx="8229600" cy="5745163"/>
          </a:xfrm>
        </p:spPr>
        <p:txBody>
          <a:bodyPr/>
          <a:lstStyle/>
          <a:p>
            <a:pPr algn="ctr">
              <a:buFont typeface="Arial" charset="0"/>
              <a:buNone/>
            </a:pPr>
            <a:r>
              <a:rPr lang="en-US" sz="4400" smtClean="0"/>
              <a:t>Info and Updates:</a:t>
            </a:r>
          </a:p>
          <a:p>
            <a:pPr algn="ctr">
              <a:buFont typeface="Arial" charset="0"/>
              <a:buNone/>
            </a:pPr>
            <a:endParaRPr lang="en-US" sz="4400" smtClean="0"/>
          </a:p>
          <a:p>
            <a:pPr algn="ctr">
              <a:buFont typeface="Arial" charset="0"/>
              <a:buNone/>
            </a:pPr>
            <a:endParaRPr lang="en-US" sz="4400" smtClean="0"/>
          </a:p>
          <a:p>
            <a:pPr algn="ctr">
              <a:buFont typeface="Arial" charset="0"/>
              <a:buNone/>
            </a:pPr>
            <a:endParaRPr lang="en-US" sz="1800" smtClean="0"/>
          </a:p>
          <a:p>
            <a:pPr algn="ctr">
              <a:buFont typeface="Arial" charset="0"/>
              <a:buNone/>
            </a:pPr>
            <a:r>
              <a:rPr lang="en-US" sz="4400" smtClean="0"/>
              <a:t>Questions?</a:t>
            </a:r>
          </a:p>
          <a:p>
            <a:pPr algn="ctr">
              <a:buFont typeface="Arial" charset="0"/>
              <a:buNone/>
            </a:pPr>
            <a:r>
              <a:rPr lang="en-US" sz="2800" smtClean="0"/>
              <a:t>Keri Aubert</a:t>
            </a:r>
          </a:p>
          <a:p>
            <a:pPr algn="ctr">
              <a:buFont typeface="Arial" charset="0"/>
              <a:buNone/>
            </a:pPr>
            <a:r>
              <a:rPr lang="en-US" sz="2800" smtClean="0"/>
              <a:t>kaubert@cdsp.edu</a:t>
            </a:r>
          </a:p>
          <a:p>
            <a:pPr algn="ctr">
              <a:buFont typeface="Arial" charset="0"/>
              <a:buNone/>
            </a:pPr>
            <a:endParaRPr lang="en-US" sz="1800" smtClean="0"/>
          </a:p>
          <a:p>
            <a:pPr algn="ctr">
              <a:buFont typeface="Arial" charset="0"/>
              <a:buNone/>
            </a:pPr>
            <a:r>
              <a:rPr lang="en-US" sz="4400" smtClean="0">
                <a:solidFill>
                  <a:srgbClr val="FFC000"/>
                </a:solidFill>
              </a:rPr>
              <a:t>Thank you!</a:t>
            </a:r>
          </a:p>
        </p:txBody>
      </p:sp>
      <p:sp>
        <p:nvSpPr>
          <p:cNvPr id="67587" name="TextBox 2"/>
          <p:cNvSpPr txBox="1">
            <a:spLocks noChangeArrowheads="1"/>
          </p:cNvSpPr>
          <p:nvPr/>
        </p:nvSpPr>
        <p:spPr bwMode="auto">
          <a:xfrm>
            <a:off x="1066800" y="1235075"/>
            <a:ext cx="6934200" cy="1508125"/>
          </a:xfrm>
          <a:prstGeom prst="rect">
            <a:avLst/>
          </a:prstGeom>
          <a:solidFill>
            <a:schemeClr val="tx1"/>
          </a:solidFill>
          <a:ln w="9525">
            <a:noFill/>
            <a:miter lim="800000"/>
            <a:headEnd/>
            <a:tailEnd/>
          </a:ln>
        </p:spPr>
        <p:txBody>
          <a:bodyPr>
            <a:spAutoFit/>
          </a:bodyPr>
          <a:lstStyle/>
          <a:p>
            <a:pPr algn="ctr">
              <a:spcBef>
                <a:spcPts val="600"/>
              </a:spcBef>
              <a:spcAft>
                <a:spcPts val="600"/>
              </a:spcAft>
            </a:pPr>
            <a:r>
              <a:rPr lang="en-US" sz="2400">
                <a:hlinkClick r:id="rId3"/>
              </a:rPr>
              <a:t>www.liturgyandmusic.wordpress.com</a:t>
            </a:r>
            <a:endParaRPr lang="en-US" sz="2400"/>
          </a:p>
          <a:p>
            <a:pPr algn="ctr">
              <a:spcBef>
                <a:spcPts val="600"/>
              </a:spcBef>
              <a:spcAft>
                <a:spcPts val="600"/>
              </a:spcAft>
            </a:pPr>
            <a:r>
              <a:rPr lang="en-US" sz="2400">
                <a:hlinkClick r:id="rId4"/>
              </a:rPr>
              <a:t>www.generalconvention.org/ccab/files/2</a:t>
            </a:r>
            <a:endParaRPr lang="en-US" sz="2400"/>
          </a:p>
          <a:p>
            <a:pPr algn="ctr">
              <a:spcBef>
                <a:spcPts val="600"/>
              </a:spcBef>
              <a:spcAft>
                <a:spcPts val="600"/>
              </a:spcAft>
            </a:pPr>
            <a:r>
              <a:rPr lang="en-US" sz="2400">
                <a:hlinkClick r:id="rId5"/>
              </a:rPr>
              <a:t>www.episcopalarchives.org/SCLM/</a:t>
            </a:r>
            <a:endParaRPr lang="en-US" sz="2400"/>
          </a:p>
        </p:txBody>
      </p:sp>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2886</TotalTime>
  <Words>10313</Words>
  <Application>Microsoft Office PowerPoint</Application>
  <PresentationFormat>On-screen Show (4:3)</PresentationFormat>
  <Paragraphs>735</Paragraphs>
  <Slides>54</Slides>
  <Notes>53</Notes>
  <HiddenSlides>8</HiddenSlides>
  <MMClips>0</MMClips>
  <ScaleCrop>false</ScaleCrop>
  <HeadingPairs>
    <vt:vector size="8" baseType="variant">
      <vt:variant>
        <vt:lpstr>Fonts Used</vt:lpstr>
      </vt:variant>
      <vt:variant>
        <vt:i4>6</vt:i4>
      </vt:variant>
      <vt:variant>
        <vt:lpstr>Theme</vt:lpstr>
      </vt:variant>
      <vt:variant>
        <vt:i4>1</vt:i4>
      </vt:variant>
      <vt:variant>
        <vt:lpstr>Slide Titles</vt:lpstr>
      </vt:variant>
      <vt:variant>
        <vt:i4>54</vt:i4>
      </vt:variant>
      <vt:variant>
        <vt:lpstr>Custom Shows</vt:lpstr>
      </vt:variant>
      <vt:variant>
        <vt:i4>2</vt:i4>
      </vt:variant>
    </vt:vector>
  </HeadingPairs>
  <TitlesOfParts>
    <vt:vector size="63" baseType="lpstr">
      <vt:lpstr>Arial</vt:lpstr>
      <vt:lpstr>Tahoma</vt:lpstr>
      <vt:lpstr>Times New Roman</vt:lpstr>
      <vt:lpstr>Calibri</vt:lpstr>
      <vt:lpstr>Wingdings</vt:lpstr>
      <vt:lpstr>Kartika</vt:lpstr>
      <vt:lpstr>1_Office Theme</vt:lpstr>
      <vt:lpstr>Responding to Resolution C056  Resources for Blessing  Same-Gender Relationships</vt:lpstr>
      <vt:lpstr>SCLM Report</vt:lpstr>
      <vt:lpstr>Resolution 2009-C056</vt:lpstr>
      <vt:lpstr>Slide 4</vt:lpstr>
      <vt:lpstr>Resolution 2009 - C056</vt:lpstr>
      <vt:lpstr>How did the SCLM Respond?</vt:lpstr>
      <vt:lpstr>Slide 7</vt:lpstr>
      <vt:lpstr>Quiz</vt:lpstr>
      <vt:lpstr>Slide 9</vt:lpstr>
      <vt:lpstr>Remembering How We Got Here</vt:lpstr>
      <vt:lpstr>How we’ll spend our time with you</vt:lpstr>
      <vt:lpstr>Quiz</vt:lpstr>
      <vt:lpstr>Quiz</vt:lpstr>
      <vt:lpstr>Quiz</vt:lpstr>
      <vt:lpstr>SCLM Resolutions for 2012 GC</vt:lpstr>
      <vt:lpstr>SCLM Resolutions for 2012 GC</vt:lpstr>
      <vt:lpstr>What kind of relationships  are we blessing?</vt:lpstr>
      <vt:lpstr>Slide 18</vt:lpstr>
      <vt:lpstr>Brief “case study”</vt:lpstr>
      <vt:lpstr>“case study” – People not Concept</vt:lpstr>
      <vt:lpstr>Qualities of Anglican Liturgy</vt:lpstr>
      <vt:lpstr>Qualities of Anglican Liturgy</vt:lpstr>
      <vt:lpstr>Let’s Experience the Liturgy</vt:lpstr>
      <vt:lpstr>Slide 24</vt:lpstr>
      <vt:lpstr>Reflection</vt:lpstr>
      <vt:lpstr>Faith, Hope and Love Theological Resources for Blessing Same-Gender Relationships</vt:lpstr>
      <vt:lpstr>Slide 27</vt:lpstr>
      <vt:lpstr>Theological Resources for Blessing Same-Gender Relationships MISSION</vt:lpstr>
      <vt:lpstr>Theological Resources for Blessing Same-Gender Relationships MISSION</vt:lpstr>
      <vt:lpstr>Theological Resources for Blessing Same-Gender Relationships Theology of Blessing – The Church’s Joy</vt:lpstr>
      <vt:lpstr>Theological Resources for Blessing Same-Gender Relationships  Covenantal Relationship - The Church’s Life</vt:lpstr>
      <vt:lpstr>Theological Resources for Blessing Same-Gender Relationships  Covenantal Relationship - The Church’s Life</vt:lpstr>
      <vt:lpstr>Slide 33</vt:lpstr>
      <vt:lpstr>Theological Resources for Blessing Same-Gender Relationships  Christian Unity and Biblical Interpretation  - The Church’s Challenge</vt:lpstr>
      <vt:lpstr>Slide 35</vt:lpstr>
      <vt:lpstr>Slide 36</vt:lpstr>
      <vt:lpstr>Slide 37</vt:lpstr>
      <vt:lpstr>Quiz</vt:lpstr>
      <vt:lpstr>Quiz</vt:lpstr>
      <vt:lpstr>Quiz</vt:lpstr>
      <vt:lpstr>The Church‘s Canon Law  and Laws of the States</vt:lpstr>
      <vt:lpstr>Legal and Canonical  Guidelines for Clergy</vt:lpstr>
      <vt:lpstr>Legal and Canonical  Guidelines for Clergy</vt:lpstr>
      <vt:lpstr>Hearing, Seeing, and Declaring New Things  Preparing Same-Gender Couples  for a Liturgy of Blessing </vt:lpstr>
      <vt:lpstr>Preparing Same-Gender Couples  for a Liturgy of Blessing </vt:lpstr>
      <vt:lpstr>Preparing Same-Gender Couples  for a Liturgy of Blessing </vt:lpstr>
      <vt:lpstr>Preparing Same-Gender Couples  for a Liturgy of Blessing </vt:lpstr>
      <vt:lpstr>Preparing Same-Gender Couples  for a Liturgy of Blessing </vt:lpstr>
      <vt:lpstr>Preparing Same-Gender Couples  for a Liturgy of Blessing </vt:lpstr>
      <vt:lpstr>Discussion Guide to  “I Will Bless You, and You Will Be a Blessing”:  Resources for Blessing Same-Gender Relationships </vt:lpstr>
      <vt:lpstr>Discussion Guide to  “I Will Bless You, and You Will Be a Blessing”:  Resources for Blessing Same-Gender Relationships </vt:lpstr>
      <vt:lpstr>One Congregation’s Experience</vt:lpstr>
      <vt:lpstr>Quiz</vt:lpstr>
      <vt:lpstr>Slide 54</vt:lpstr>
      <vt:lpstr>Theology</vt:lpstr>
      <vt:lpstr>Liturgy</vt:lpstr>
    </vt:vector>
  </TitlesOfParts>
  <Company>Church Divinity School of the Pacific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kaubert</dc:creator>
  <cp:lastModifiedBy>Keri Aubert</cp:lastModifiedBy>
  <cp:revision>341</cp:revision>
  <dcterms:created xsi:type="dcterms:W3CDTF">2010-09-08T20:42:45Z</dcterms:created>
  <dcterms:modified xsi:type="dcterms:W3CDTF">2012-05-09T17:34:05Z</dcterms:modified>
</cp:coreProperties>
</file>