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74" r:id="rId2"/>
    <p:sldId id="272" r:id="rId3"/>
    <p:sldId id="273" r:id="rId4"/>
    <p:sldId id="279" r:id="rId5"/>
    <p:sldId id="271" r:id="rId6"/>
    <p:sldId id="275" r:id="rId7"/>
    <p:sldId id="276" r:id="rId8"/>
    <p:sldId id="294" r:id="rId9"/>
    <p:sldId id="277" r:id="rId10"/>
    <p:sldId id="282" r:id="rId11"/>
    <p:sldId id="283" r:id="rId12"/>
    <p:sldId id="292" r:id="rId13"/>
    <p:sldId id="293" r:id="rId14"/>
    <p:sldId id="286" r:id="rId15"/>
    <p:sldId id="287"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C74"/>
    <a:srgbClr val="0028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65" autoAdjust="0"/>
    <p:restoredTop sz="94660"/>
  </p:normalViewPr>
  <p:slideViewPr>
    <p:cSldViewPr>
      <p:cViewPr>
        <p:scale>
          <a:sx n="91" d="100"/>
          <a:sy n="91" d="100"/>
        </p:scale>
        <p:origin x="-42" y="-96"/>
      </p:cViewPr>
      <p:guideLst>
        <p:guide orient="horz" pos="2160"/>
        <p:guide pos="2880"/>
      </p:guideLst>
    </p:cSldViewPr>
  </p:slideViewPr>
  <p:notesTextViewPr>
    <p:cViewPr>
      <p:scale>
        <a:sx n="1" d="1"/>
        <a:sy n="1" d="1"/>
      </p:scale>
      <p:origin x="0" y="0"/>
    </p:cViewPr>
  </p:notesTextViewPr>
  <p:sorterViewPr>
    <p:cViewPr>
      <p:scale>
        <a:sx n="110" d="100"/>
        <a:sy n="11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A4B681-247E-43A4-86FA-2B3C32ADCDBB}" type="datetimeFigureOut">
              <a:rPr lang="en-US" smtClean="0"/>
              <a:pPr/>
              <a:t>6/10/2014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FB94954-007F-473F-B2EE-F3BA164A6B6D}" type="slidenum">
              <a:rPr lang="en-US" smtClean="0"/>
              <a:pPr/>
              <a:t>‹#›</a:t>
            </a:fld>
            <a:endParaRPr lang="en-US"/>
          </a:p>
        </p:txBody>
      </p:sp>
    </p:spTree>
    <p:extLst>
      <p:ext uri="{BB962C8B-B14F-4D97-AF65-F5344CB8AC3E}">
        <p14:creationId xmlns:p14="http://schemas.microsoft.com/office/powerpoint/2010/main" val="13202612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1</a:t>
            </a:fld>
            <a:endParaRPr lang="en-US"/>
          </a:p>
        </p:txBody>
      </p:sp>
    </p:spTree>
    <p:extLst>
      <p:ext uri="{BB962C8B-B14F-4D97-AF65-F5344CB8AC3E}">
        <p14:creationId xmlns:p14="http://schemas.microsoft.com/office/powerpoint/2010/main" val="1973001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2</a:t>
            </a:fld>
            <a:endParaRPr lang="en-US"/>
          </a:p>
        </p:txBody>
      </p:sp>
    </p:spTree>
    <p:extLst>
      <p:ext uri="{BB962C8B-B14F-4D97-AF65-F5344CB8AC3E}">
        <p14:creationId xmlns:p14="http://schemas.microsoft.com/office/powerpoint/2010/main" val="2569925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3</a:t>
            </a:fld>
            <a:endParaRPr lang="en-US"/>
          </a:p>
        </p:txBody>
      </p:sp>
    </p:spTree>
    <p:extLst>
      <p:ext uri="{BB962C8B-B14F-4D97-AF65-F5344CB8AC3E}">
        <p14:creationId xmlns:p14="http://schemas.microsoft.com/office/powerpoint/2010/main" val="9123746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4</a:t>
            </a:fld>
            <a:endParaRPr lang="en-US"/>
          </a:p>
        </p:txBody>
      </p:sp>
    </p:spTree>
    <p:extLst>
      <p:ext uri="{BB962C8B-B14F-4D97-AF65-F5344CB8AC3E}">
        <p14:creationId xmlns:p14="http://schemas.microsoft.com/office/powerpoint/2010/main" val="5063160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5</a:t>
            </a:fld>
            <a:endParaRPr lang="en-US"/>
          </a:p>
        </p:txBody>
      </p:sp>
    </p:spTree>
    <p:extLst>
      <p:ext uri="{BB962C8B-B14F-4D97-AF65-F5344CB8AC3E}">
        <p14:creationId xmlns:p14="http://schemas.microsoft.com/office/powerpoint/2010/main" val="720493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6</a:t>
            </a:fld>
            <a:endParaRPr lang="en-US"/>
          </a:p>
        </p:txBody>
      </p:sp>
    </p:spTree>
    <p:extLst>
      <p:ext uri="{BB962C8B-B14F-4D97-AF65-F5344CB8AC3E}">
        <p14:creationId xmlns:p14="http://schemas.microsoft.com/office/powerpoint/2010/main" val="1393767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a:xfrm>
            <a:off x="3884354" y="8684722"/>
            <a:ext cx="2972108" cy="457739"/>
          </a:xfrm>
          <a:prstGeom prst="rect">
            <a:avLst/>
          </a:prstGeom>
        </p:spPr>
        <p:txBody>
          <a:bodyPr lIns="84849" tIns="42425" rIns="84849" bIns="42425"/>
          <a:lstStyle/>
          <a:p>
            <a:fld id="{BC99E1F3-EFE5-4A43-9983-2859B027FCA4}"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a:xfrm>
            <a:off x="3884354" y="8684722"/>
            <a:ext cx="2972108" cy="457739"/>
          </a:xfrm>
          <a:prstGeom prst="rect">
            <a:avLst/>
          </a:prstGeom>
        </p:spPr>
        <p:txBody>
          <a:bodyPr lIns="84849" tIns="42425" rIns="84849" bIns="42425"/>
          <a:lstStyle/>
          <a:p>
            <a:fld id="{BC99E1F3-EFE5-4A43-9983-2859B027FCA4}"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9</a:t>
            </a:fld>
            <a:endParaRPr lang="en-US"/>
          </a:p>
        </p:txBody>
      </p:sp>
    </p:spTree>
    <p:extLst>
      <p:ext uri="{BB962C8B-B14F-4D97-AF65-F5344CB8AC3E}">
        <p14:creationId xmlns:p14="http://schemas.microsoft.com/office/powerpoint/2010/main" val="1675404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10</a:t>
            </a:fld>
            <a:endParaRPr lang="en-US"/>
          </a:p>
        </p:txBody>
      </p:sp>
    </p:spTree>
    <p:extLst>
      <p:ext uri="{BB962C8B-B14F-4D97-AF65-F5344CB8AC3E}">
        <p14:creationId xmlns:p14="http://schemas.microsoft.com/office/powerpoint/2010/main" val="34681548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11</a:t>
            </a:fld>
            <a:endParaRPr lang="en-US"/>
          </a:p>
        </p:txBody>
      </p:sp>
    </p:spTree>
    <p:extLst>
      <p:ext uri="{BB962C8B-B14F-4D97-AF65-F5344CB8AC3E}">
        <p14:creationId xmlns:p14="http://schemas.microsoft.com/office/powerpoint/2010/main" val="2030758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12</a:t>
            </a:fld>
            <a:endParaRPr lang="en-US"/>
          </a:p>
        </p:txBody>
      </p:sp>
    </p:spTree>
    <p:extLst>
      <p:ext uri="{BB962C8B-B14F-4D97-AF65-F5344CB8AC3E}">
        <p14:creationId xmlns:p14="http://schemas.microsoft.com/office/powerpoint/2010/main" val="9714229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13</a:t>
            </a:fld>
            <a:endParaRPr lang="en-US"/>
          </a:p>
        </p:txBody>
      </p:sp>
    </p:spTree>
    <p:extLst>
      <p:ext uri="{BB962C8B-B14F-4D97-AF65-F5344CB8AC3E}">
        <p14:creationId xmlns:p14="http://schemas.microsoft.com/office/powerpoint/2010/main" val="5244675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14</a:t>
            </a:fld>
            <a:endParaRPr lang="en-US"/>
          </a:p>
        </p:txBody>
      </p:sp>
    </p:spTree>
    <p:extLst>
      <p:ext uri="{BB962C8B-B14F-4D97-AF65-F5344CB8AC3E}">
        <p14:creationId xmlns:p14="http://schemas.microsoft.com/office/powerpoint/2010/main" val="7063301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FB94954-007F-473F-B2EE-F3BA164A6B6D}" type="slidenum">
              <a:rPr lang="en-US" smtClean="0"/>
              <a:pPr/>
              <a:t>15</a:t>
            </a:fld>
            <a:endParaRPr lang="en-US"/>
          </a:p>
        </p:txBody>
      </p:sp>
    </p:spTree>
    <p:extLst>
      <p:ext uri="{BB962C8B-B14F-4D97-AF65-F5344CB8AC3E}">
        <p14:creationId xmlns:p14="http://schemas.microsoft.com/office/powerpoint/2010/main" val="4721976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lvl1pPr>
              <a:defRPr>
                <a:latin typeface="Calisto MT" pitchFamily="18"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i="0">
                <a:solidFill>
                  <a:schemeClr val="tx1">
                    <a:tint val="75000"/>
                  </a:schemeClr>
                </a:solidFill>
                <a:latin typeface="Calisto MT" pitchFamily="18"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6" name="Slide Number Placeholder 5"/>
          <p:cNvSpPr>
            <a:spLocks noGrp="1"/>
          </p:cNvSpPr>
          <p:nvPr>
            <p:ph type="sldNum" sz="quarter" idx="12"/>
          </p:nvPr>
        </p:nvSpPr>
        <p:spPr/>
        <p:txBody>
          <a:bodyPr/>
          <a:lstStyle/>
          <a:p>
            <a:fld id="{824827E5-487B-414E-99BB-5E65877C6A66}" type="slidenum">
              <a:rPr lang="en-US" smtClean="0"/>
              <a:pPr/>
              <a:t>‹#›</a:t>
            </a:fld>
            <a:endParaRPr lang="en-US"/>
          </a:p>
        </p:txBody>
      </p:sp>
      <p:grpSp>
        <p:nvGrpSpPr>
          <p:cNvPr id="9" name="Group 8"/>
          <p:cNvGrpSpPr/>
          <p:nvPr userDrawn="1"/>
        </p:nvGrpSpPr>
        <p:grpSpPr>
          <a:xfrm>
            <a:off x="81299" y="6120403"/>
            <a:ext cx="4694407" cy="916868"/>
            <a:chOff x="81299" y="6120402"/>
            <a:chExt cx="4694406" cy="916868"/>
          </a:xfrm>
        </p:grpSpPr>
        <p:sp>
          <p:nvSpPr>
            <p:cNvPr id="7" name="Title 1"/>
            <p:cNvSpPr txBox="1">
              <a:spLocks/>
            </p:cNvSpPr>
            <p:nvPr userDrawn="1"/>
          </p:nvSpPr>
          <p:spPr>
            <a:xfrm>
              <a:off x="493265" y="6120402"/>
              <a:ext cx="4282440" cy="91686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800" kern="1200">
                  <a:solidFill>
                    <a:schemeClr val="tx1"/>
                  </a:solidFill>
                  <a:latin typeface="+mj-lt"/>
                  <a:ea typeface="+mj-ea"/>
                  <a:cs typeface="+mj-cs"/>
                </a:defRPr>
              </a:lvl1pPr>
            </a:lstStyle>
            <a:p>
              <a:pPr algn="l"/>
              <a:r>
                <a:rPr lang="en-US" sz="1200" b="1" i="1" dirty="0" smtClean="0">
                  <a:solidFill>
                    <a:schemeClr val="tx2"/>
                  </a:solidFill>
                  <a:latin typeface="Calisto MT" pitchFamily="18" charset="0"/>
                </a:rPr>
                <a:t>Engaging Present and Future Members</a:t>
              </a:r>
            </a:p>
            <a:p>
              <a:pPr algn="l"/>
              <a:r>
                <a:rPr lang="en-US" sz="1200" b="1" i="0" dirty="0" smtClean="0">
                  <a:solidFill>
                    <a:schemeClr val="tx2"/>
                  </a:solidFill>
                  <a:latin typeface="Calisto MT" pitchFamily="18" charset="0"/>
                </a:rPr>
                <a:t>The Taskforce for Reimagining the Episcopal Church</a:t>
              </a:r>
              <a:endParaRPr lang="en-US" sz="1200" b="1" i="0" dirty="0">
                <a:solidFill>
                  <a:schemeClr val="tx2"/>
                </a:solidFill>
                <a:latin typeface="Calisto MT" pitchFamily="18" charset="0"/>
              </a:endParaRPr>
            </a:p>
          </p:txBody>
        </p:sp>
        <p:pic>
          <p:nvPicPr>
            <p:cNvPr id="8" name="Picture 4" descr="http://s3.amazonaws.com/dfc_attachments/images/116146/Episcopal_Shield_stained_glass_web.jp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1299" y="6325572"/>
              <a:ext cx="381486" cy="50652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035457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4728E9-E914-4DF9-AF61-A154A1B9A844}" type="datetimeFigureOut">
              <a:rPr lang="en-US" smtClean="0"/>
              <a:pPr/>
              <a:t>6/10/2014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4827E5-487B-414E-99BB-5E65877C6A66}" type="slidenum">
              <a:rPr lang="en-US" smtClean="0"/>
              <a:pPr/>
              <a:t>‹#›</a:t>
            </a:fld>
            <a:endParaRPr lang="en-US"/>
          </a:p>
        </p:txBody>
      </p:sp>
      <p:grpSp>
        <p:nvGrpSpPr>
          <p:cNvPr id="7" name="Group 6"/>
          <p:cNvGrpSpPr/>
          <p:nvPr userDrawn="1"/>
        </p:nvGrpSpPr>
        <p:grpSpPr>
          <a:xfrm>
            <a:off x="81299" y="6120403"/>
            <a:ext cx="4694407" cy="916868"/>
            <a:chOff x="81299" y="6120402"/>
            <a:chExt cx="4694406" cy="916868"/>
          </a:xfrm>
        </p:grpSpPr>
        <p:sp>
          <p:nvSpPr>
            <p:cNvPr id="8" name="Title 1"/>
            <p:cNvSpPr txBox="1">
              <a:spLocks/>
            </p:cNvSpPr>
            <p:nvPr userDrawn="1"/>
          </p:nvSpPr>
          <p:spPr>
            <a:xfrm>
              <a:off x="493265" y="6120402"/>
              <a:ext cx="4282440" cy="91686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800" kern="1200">
                  <a:solidFill>
                    <a:schemeClr val="tx1"/>
                  </a:solidFill>
                  <a:latin typeface="+mj-lt"/>
                  <a:ea typeface="+mj-ea"/>
                  <a:cs typeface="+mj-cs"/>
                </a:defRPr>
              </a:lvl1pPr>
            </a:lstStyle>
            <a:p>
              <a:pPr algn="l"/>
              <a:r>
                <a:rPr lang="en-US" sz="1200" b="1" i="1" dirty="0" smtClean="0">
                  <a:solidFill>
                    <a:schemeClr val="tx2"/>
                  </a:solidFill>
                </a:rPr>
                <a:t>Engaging Present and Future Members</a:t>
              </a:r>
            </a:p>
            <a:p>
              <a:pPr algn="l"/>
              <a:r>
                <a:rPr lang="en-US" sz="1200" b="1" i="0" dirty="0" smtClean="0">
                  <a:solidFill>
                    <a:schemeClr val="tx2"/>
                  </a:solidFill>
                </a:rPr>
                <a:t>The Taskforce for Reimagining the Episcopal Church</a:t>
              </a:r>
              <a:endParaRPr lang="en-US" sz="1200" b="1" i="0" dirty="0">
                <a:solidFill>
                  <a:schemeClr val="tx2"/>
                </a:solidFill>
              </a:endParaRPr>
            </a:p>
          </p:txBody>
        </p:sp>
        <p:pic>
          <p:nvPicPr>
            <p:cNvPr id="9" name="Picture 4" descr="http://s3.amazonaws.com/dfc_attachments/images/116146/Episcopal_Shield_stained_glass_web.jp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1299" y="6325572"/>
              <a:ext cx="381486" cy="50652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781727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B4728E9-E914-4DF9-AF61-A154A1B9A844}" type="datetimeFigureOut">
              <a:rPr lang="en-US" smtClean="0"/>
              <a:pPr/>
              <a:t>6/10/2014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4827E5-487B-414E-99BB-5E65877C6A66}" type="slidenum">
              <a:rPr lang="en-US" smtClean="0"/>
              <a:pPr/>
              <a:t>‹#›</a:t>
            </a:fld>
            <a:endParaRPr lang="en-US"/>
          </a:p>
        </p:txBody>
      </p:sp>
      <p:grpSp>
        <p:nvGrpSpPr>
          <p:cNvPr id="7" name="Group 6"/>
          <p:cNvGrpSpPr/>
          <p:nvPr userDrawn="1"/>
        </p:nvGrpSpPr>
        <p:grpSpPr>
          <a:xfrm>
            <a:off x="81299" y="6120403"/>
            <a:ext cx="4694407" cy="916868"/>
            <a:chOff x="81299" y="6120402"/>
            <a:chExt cx="4694406" cy="916868"/>
          </a:xfrm>
        </p:grpSpPr>
        <p:sp>
          <p:nvSpPr>
            <p:cNvPr id="8" name="Title 1"/>
            <p:cNvSpPr txBox="1">
              <a:spLocks/>
            </p:cNvSpPr>
            <p:nvPr userDrawn="1"/>
          </p:nvSpPr>
          <p:spPr>
            <a:xfrm>
              <a:off x="493265" y="6120402"/>
              <a:ext cx="4282440" cy="91686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800" kern="1200">
                  <a:solidFill>
                    <a:schemeClr val="tx1"/>
                  </a:solidFill>
                  <a:latin typeface="+mj-lt"/>
                  <a:ea typeface="+mj-ea"/>
                  <a:cs typeface="+mj-cs"/>
                </a:defRPr>
              </a:lvl1pPr>
            </a:lstStyle>
            <a:p>
              <a:pPr algn="l"/>
              <a:r>
                <a:rPr lang="en-US" sz="1200" b="1" i="1" dirty="0" smtClean="0">
                  <a:solidFill>
                    <a:schemeClr val="tx2"/>
                  </a:solidFill>
                  <a:latin typeface="Calisto MT" pitchFamily="18" charset="0"/>
                </a:rPr>
                <a:t>Engaging Present and Future Members</a:t>
              </a:r>
            </a:p>
            <a:p>
              <a:pPr algn="l"/>
              <a:r>
                <a:rPr lang="en-US" sz="1200" b="1" i="0" dirty="0" smtClean="0">
                  <a:solidFill>
                    <a:schemeClr val="tx2"/>
                  </a:solidFill>
                  <a:latin typeface="Calisto MT" pitchFamily="18" charset="0"/>
                </a:rPr>
                <a:t>The Taskforce for Reimagining the Episcopal Church</a:t>
              </a:r>
              <a:endParaRPr lang="en-US" sz="1200" b="1" i="0" dirty="0">
                <a:solidFill>
                  <a:schemeClr val="tx2"/>
                </a:solidFill>
                <a:latin typeface="Calisto MT" pitchFamily="18" charset="0"/>
              </a:endParaRPr>
            </a:p>
          </p:txBody>
        </p:sp>
        <p:pic>
          <p:nvPicPr>
            <p:cNvPr id="9" name="Picture 4" descr="http://s3.amazonaws.com/dfc_attachments/images/116146/Episcopal_Shield_stained_glass_web.jp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1299" y="6325572"/>
              <a:ext cx="381486" cy="50652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55439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B4728E9-E914-4DF9-AF61-A154A1B9A844}" type="datetimeFigureOut">
              <a:rPr lang="en-US" smtClean="0"/>
              <a:pPr/>
              <a:t>6/10/2014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4827E5-487B-414E-99BB-5E65877C6A66}" type="slidenum">
              <a:rPr lang="en-US" smtClean="0"/>
              <a:pPr/>
              <a:t>‹#›</a:t>
            </a:fld>
            <a:endParaRPr lang="en-US"/>
          </a:p>
        </p:txBody>
      </p:sp>
      <p:grpSp>
        <p:nvGrpSpPr>
          <p:cNvPr id="8" name="Group 7"/>
          <p:cNvGrpSpPr/>
          <p:nvPr userDrawn="1"/>
        </p:nvGrpSpPr>
        <p:grpSpPr>
          <a:xfrm>
            <a:off x="81299" y="6120403"/>
            <a:ext cx="4694407" cy="916868"/>
            <a:chOff x="81299" y="6120402"/>
            <a:chExt cx="4694406" cy="916868"/>
          </a:xfrm>
        </p:grpSpPr>
        <p:sp>
          <p:nvSpPr>
            <p:cNvPr id="9" name="Title 1"/>
            <p:cNvSpPr txBox="1">
              <a:spLocks/>
            </p:cNvSpPr>
            <p:nvPr userDrawn="1"/>
          </p:nvSpPr>
          <p:spPr>
            <a:xfrm>
              <a:off x="493265" y="6120402"/>
              <a:ext cx="4282440" cy="91686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800" kern="1200">
                  <a:solidFill>
                    <a:schemeClr val="tx1"/>
                  </a:solidFill>
                  <a:latin typeface="+mj-lt"/>
                  <a:ea typeface="+mj-ea"/>
                  <a:cs typeface="+mj-cs"/>
                </a:defRPr>
              </a:lvl1pPr>
            </a:lstStyle>
            <a:p>
              <a:pPr algn="l"/>
              <a:r>
                <a:rPr lang="en-US" sz="1200" b="1" i="1" dirty="0" smtClean="0">
                  <a:solidFill>
                    <a:schemeClr val="tx2"/>
                  </a:solidFill>
                </a:rPr>
                <a:t>Engaging Present and Future Members</a:t>
              </a:r>
            </a:p>
            <a:p>
              <a:pPr algn="l"/>
              <a:r>
                <a:rPr lang="en-US" sz="1200" b="1" i="0" dirty="0" smtClean="0">
                  <a:solidFill>
                    <a:schemeClr val="tx2"/>
                  </a:solidFill>
                </a:rPr>
                <a:t>The Taskforce for Reimagining the Episcopal Church</a:t>
              </a:r>
              <a:endParaRPr lang="en-US" sz="1200" b="1" i="0" dirty="0">
                <a:solidFill>
                  <a:schemeClr val="tx2"/>
                </a:solidFill>
              </a:endParaRPr>
            </a:p>
          </p:txBody>
        </p:sp>
        <p:pic>
          <p:nvPicPr>
            <p:cNvPr id="10" name="Picture 4" descr="http://s3.amazonaws.com/dfc_attachments/images/116146/Episcopal_Shield_stained_glass_web.jp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1299" y="6325572"/>
              <a:ext cx="381486" cy="50652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15966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B4728E9-E914-4DF9-AF61-A154A1B9A844}" type="datetimeFigureOut">
              <a:rPr lang="en-US" smtClean="0"/>
              <a:pPr/>
              <a:t>6/10/2014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24827E5-487B-414E-99BB-5E65877C6A66}" type="slidenum">
              <a:rPr lang="en-US" smtClean="0"/>
              <a:pPr/>
              <a:t>‹#›</a:t>
            </a:fld>
            <a:endParaRPr lang="en-US"/>
          </a:p>
        </p:txBody>
      </p:sp>
    </p:spTree>
    <p:extLst>
      <p:ext uri="{BB962C8B-B14F-4D97-AF65-F5344CB8AC3E}">
        <p14:creationId xmlns:p14="http://schemas.microsoft.com/office/powerpoint/2010/main" val="1781567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B4728E9-E914-4DF9-AF61-A154A1B9A844}" type="datetimeFigureOut">
              <a:rPr lang="en-US" smtClean="0"/>
              <a:pPr/>
              <a:t>6/10/2014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24827E5-487B-414E-99BB-5E65877C6A66}" type="slidenum">
              <a:rPr lang="en-US" smtClean="0"/>
              <a:pPr/>
              <a:t>‹#›</a:t>
            </a:fld>
            <a:endParaRPr lang="en-US"/>
          </a:p>
        </p:txBody>
      </p:sp>
      <p:grpSp>
        <p:nvGrpSpPr>
          <p:cNvPr id="7" name="Group 6"/>
          <p:cNvGrpSpPr/>
          <p:nvPr userDrawn="1"/>
        </p:nvGrpSpPr>
        <p:grpSpPr>
          <a:xfrm>
            <a:off x="81299" y="6120403"/>
            <a:ext cx="4694407" cy="916868"/>
            <a:chOff x="81299" y="6120402"/>
            <a:chExt cx="4694406" cy="916868"/>
          </a:xfrm>
        </p:grpSpPr>
        <p:sp>
          <p:nvSpPr>
            <p:cNvPr id="8" name="Title 1"/>
            <p:cNvSpPr txBox="1">
              <a:spLocks/>
            </p:cNvSpPr>
            <p:nvPr userDrawn="1"/>
          </p:nvSpPr>
          <p:spPr>
            <a:xfrm>
              <a:off x="493265" y="6120402"/>
              <a:ext cx="4282440" cy="91686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800" kern="1200">
                  <a:solidFill>
                    <a:schemeClr val="tx1"/>
                  </a:solidFill>
                  <a:latin typeface="+mj-lt"/>
                  <a:ea typeface="+mj-ea"/>
                  <a:cs typeface="+mj-cs"/>
                </a:defRPr>
              </a:lvl1pPr>
            </a:lstStyle>
            <a:p>
              <a:pPr algn="l"/>
              <a:r>
                <a:rPr lang="en-US" sz="1200" b="1" i="1" dirty="0" smtClean="0">
                  <a:solidFill>
                    <a:schemeClr val="tx2"/>
                  </a:solidFill>
                  <a:latin typeface="Calisto MT" pitchFamily="18" charset="0"/>
                </a:rPr>
                <a:t>Engaging Present and Future Members</a:t>
              </a:r>
            </a:p>
            <a:p>
              <a:pPr algn="l"/>
              <a:r>
                <a:rPr lang="en-US" sz="1200" b="1" i="0" dirty="0" smtClean="0">
                  <a:solidFill>
                    <a:schemeClr val="tx2"/>
                  </a:solidFill>
                  <a:latin typeface="Calisto MT" pitchFamily="18" charset="0"/>
                </a:rPr>
                <a:t>The Taskforce for Reimagining the Episcopal Church</a:t>
              </a:r>
              <a:endParaRPr lang="en-US" sz="1200" b="1" i="0" dirty="0">
                <a:solidFill>
                  <a:schemeClr val="tx2"/>
                </a:solidFill>
                <a:latin typeface="Calisto MT" pitchFamily="18" charset="0"/>
              </a:endParaRPr>
            </a:p>
          </p:txBody>
        </p:sp>
        <p:pic>
          <p:nvPicPr>
            <p:cNvPr id="9" name="Picture 4" descr="http://s3.amazonaws.com/dfc_attachments/images/116146/Episcopal_Shield_stained_glass_web.jp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1299" y="6325572"/>
              <a:ext cx="381486" cy="50652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23438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4728E9-E914-4DF9-AF61-A154A1B9A844}" type="datetimeFigureOut">
              <a:rPr lang="en-US" smtClean="0"/>
              <a:pPr/>
              <a:t>6/10/2014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24827E5-487B-414E-99BB-5E65877C6A66}" type="slidenum">
              <a:rPr lang="en-US" smtClean="0"/>
              <a:pPr/>
              <a:t>‹#›</a:t>
            </a:fld>
            <a:endParaRPr lang="en-US"/>
          </a:p>
        </p:txBody>
      </p:sp>
      <p:grpSp>
        <p:nvGrpSpPr>
          <p:cNvPr id="5" name="Group 4"/>
          <p:cNvGrpSpPr/>
          <p:nvPr userDrawn="1"/>
        </p:nvGrpSpPr>
        <p:grpSpPr>
          <a:xfrm>
            <a:off x="81299" y="6120403"/>
            <a:ext cx="4694407" cy="916868"/>
            <a:chOff x="81299" y="6120402"/>
            <a:chExt cx="4694406" cy="916868"/>
          </a:xfrm>
        </p:grpSpPr>
        <p:sp>
          <p:nvSpPr>
            <p:cNvPr id="6" name="Title 1"/>
            <p:cNvSpPr txBox="1">
              <a:spLocks/>
            </p:cNvSpPr>
            <p:nvPr userDrawn="1"/>
          </p:nvSpPr>
          <p:spPr>
            <a:xfrm>
              <a:off x="493265" y="6120402"/>
              <a:ext cx="4282440" cy="91686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800" kern="1200">
                  <a:solidFill>
                    <a:schemeClr val="tx1"/>
                  </a:solidFill>
                  <a:latin typeface="+mj-lt"/>
                  <a:ea typeface="+mj-ea"/>
                  <a:cs typeface="+mj-cs"/>
                </a:defRPr>
              </a:lvl1pPr>
            </a:lstStyle>
            <a:p>
              <a:pPr algn="l"/>
              <a:r>
                <a:rPr lang="en-US" sz="1200" b="1" i="1" dirty="0" smtClean="0">
                  <a:solidFill>
                    <a:schemeClr val="tx2"/>
                  </a:solidFill>
                </a:rPr>
                <a:t>Engaging Present and Future Members</a:t>
              </a:r>
            </a:p>
            <a:p>
              <a:pPr algn="l"/>
              <a:r>
                <a:rPr lang="en-US" sz="1200" b="1" i="0" dirty="0" smtClean="0">
                  <a:solidFill>
                    <a:schemeClr val="tx2"/>
                  </a:solidFill>
                </a:rPr>
                <a:t>The Taskforce for Reimagining the Episcopal Church</a:t>
              </a:r>
              <a:endParaRPr lang="en-US" sz="1200" b="1" i="0" dirty="0">
                <a:solidFill>
                  <a:schemeClr val="tx2"/>
                </a:solidFill>
              </a:endParaRPr>
            </a:p>
          </p:txBody>
        </p:sp>
        <p:pic>
          <p:nvPicPr>
            <p:cNvPr id="7" name="Picture 4" descr="http://s3.amazonaws.com/dfc_attachments/images/116146/Episcopal_Shield_stained_glass_web.jp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1299" y="6325572"/>
              <a:ext cx="381486" cy="50652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197379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4728E9-E914-4DF9-AF61-A154A1B9A844}" type="datetimeFigureOut">
              <a:rPr lang="en-US" smtClean="0"/>
              <a:pPr/>
              <a:t>6/10/2014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4827E5-487B-414E-99BB-5E65877C6A66}" type="slidenum">
              <a:rPr lang="en-US" smtClean="0"/>
              <a:pPr/>
              <a:t>‹#›</a:t>
            </a:fld>
            <a:endParaRPr lang="en-US"/>
          </a:p>
        </p:txBody>
      </p:sp>
      <p:grpSp>
        <p:nvGrpSpPr>
          <p:cNvPr id="8" name="Group 7"/>
          <p:cNvGrpSpPr/>
          <p:nvPr userDrawn="1"/>
        </p:nvGrpSpPr>
        <p:grpSpPr>
          <a:xfrm>
            <a:off x="81299" y="6120403"/>
            <a:ext cx="4694407" cy="916868"/>
            <a:chOff x="81299" y="6120402"/>
            <a:chExt cx="4694406" cy="916868"/>
          </a:xfrm>
        </p:grpSpPr>
        <p:sp>
          <p:nvSpPr>
            <p:cNvPr id="9" name="Title 1"/>
            <p:cNvSpPr txBox="1">
              <a:spLocks/>
            </p:cNvSpPr>
            <p:nvPr userDrawn="1"/>
          </p:nvSpPr>
          <p:spPr>
            <a:xfrm>
              <a:off x="493265" y="6120402"/>
              <a:ext cx="4282440" cy="91686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800" kern="1200">
                  <a:solidFill>
                    <a:schemeClr val="tx1"/>
                  </a:solidFill>
                  <a:latin typeface="+mj-lt"/>
                  <a:ea typeface="+mj-ea"/>
                  <a:cs typeface="+mj-cs"/>
                </a:defRPr>
              </a:lvl1pPr>
            </a:lstStyle>
            <a:p>
              <a:pPr algn="l"/>
              <a:r>
                <a:rPr lang="en-US" sz="1200" b="1" i="1" dirty="0" smtClean="0">
                  <a:solidFill>
                    <a:schemeClr val="tx2"/>
                  </a:solidFill>
                  <a:latin typeface="Calisto MT" pitchFamily="18" charset="0"/>
                </a:rPr>
                <a:t>Engaging Present and Future Members</a:t>
              </a:r>
            </a:p>
            <a:p>
              <a:pPr algn="l"/>
              <a:r>
                <a:rPr lang="en-US" sz="1200" b="1" i="0" dirty="0" smtClean="0">
                  <a:solidFill>
                    <a:schemeClr val="tx2"/>
                  </a:solidFill>
                  <a:latin typeface="Calisto MT" pitchFamily="18" charset="0"/>
                </a:rPr>
                <a:t>The Taskforce for Reimagining the Episcopal Church</a:t>
              </a:r>
              <a:endParaRPr lang="en-US" sz="1200" b="1" i="0" dirty="0">
                <a:solidFill>
                  <a:schemeClr val="tx2"/>
                </a:solidFill>
                <a:latin typeface="Calisto MT" pitchFamily="18" charset="0"/>
              </a:endParaRPr>
            </a:p>
          </p:txBody>
        </p:sp>
        <p:pic>
          <p:nvPicPr>
            <p:cNvPr id="10" name="Picture 4" descr="http://s3.amazonaws.com/dfc_attachments/images/116146/Episcopal_Shield_stained_glass_web.jp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1299" y="6325572"/>
              <a:ext cx="381486" cy="50652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07337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4728E9-E914-4DF9-AF61-A154A1B9A844}" type="datetimeFigureOut">
              <a:rPr lang="en-US" smtClean="0"/>
              <a:pPr/>
              <a:t>6/10/2014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4827E5-487B-414E-99BB-5E65877C6A66}" type="slidenum">
              <a:rPr lang="en-US" smtClean="0"/>
              <a:pPr/>
              <a:t>‹#›</a:t>
            </a:fld>
            <a:endParaRPr lang="en-US"/>
          </a:p>
        </p:txBody>
      </p:sp>
      <p:grpSp>
        <p:nvGrpSpPr>
          <p:cNvPr id="8" name="Group 7"/>
          <p:cNvGrpSpPr/>
          <p:nvPr userDrawn="1"/>
        </p:nvGrpSpPr>
        <p:grpSpPr>
          <a:xfrm>
            <a:off x="81299" y="6120403"/>
            <a:ext cx="4694407" cy="916868"/>
            <a:chOff x="81299" y="6120402"/>
            <a:chExt cx="4694406" cy="916868"/>
          </a:xfrm>
        </p:grpSpPr>
        <p:sp>
          <p:nvSpPr>
            <p:cNvPr id="9" name="Title 1"/>
            <p:cNvSpPr txBox="1">
              <a:spLocks/>
            </p:cNvSpPr>
            <p:nvPr userDrawn="1"/>
          </p:nvSpPr>
          <p:spPr>
            <a:xfrm>
              <a:off x="493265" y="6120402"/>
              <a:ext cx="4282440" cy="91686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800" kern="1200">
                  <a:solidFill>
                    <a:schemeClr val="tx1"/>
                  </a:solidFill>
                  <a:latin typeface="+mj-lt"/>
                  <a:ea typeface="+mj-ea"/>
                  <a:cs typeface="+mj-cs"/>
                </a:defRPr>
              </a:lvl1pPr>
            </a:lstStyle>
            <a:p>
              <a:pPr algn="l"/>
              <a:r>
                <a:rPr lang="en-US" sz="1200" b="1" i="1" dirty="0" smtClean="0">
                  <a:solidFill>
                    <a:schemeClr val="tx2"/>
                  </a:solidFill>
                  <a:latin typeface="Calisto MT" pitchFamily="18" charset="0"/>
                </a:rPr>
                <a:t>Engaging Present and Future Members</a:t>
              </a:r>
            </a:p>
            <a:p>
              <a:pPr algn="l"/>
              <a:r>
                <a:rPr lang="en-US" sz="1200" b="1" i="0" dirty="0" smtClean="0">
                  <a:solidFill>
                    <a:schemeClr val="tx2"/>
                  </a:solidFill>
                  <a:latin typeface="Calisto MT" pitchFamily="18" charset="0"/>
                </a:rPr>
                <a:t>The Taskforce for Reimagining the Episcopal Church</a:t>
              </a:r>
              <a:endParaRPr lang="en-US" sz="1200" b="1" i="0" dirty="0">
                <a:solidFill>
                  <a:schemeClr val="tx2"/>
                </a:solidFill>
                <a:latin typeface="Calisto MT" pitchFamily="18" charset="0"/>
              </a:endParaRPr>
            </a:p>
          </p:txBody>
        </p:sp>
        <p:pic>
          <p:nvPicPr>
            <p:cNvPr id="10" name="Picture 4" descr="http://s3.amazonaws.com/dfc_attachments/images/116146/Episcopal_Shield_stained_glass_web.jp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1299" y="6325572"/>
              <a:ext cx="381486" cy="50652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91490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4728E9-E914-4DF9-AF61-A154A1B9A844}" type="datetimeFigureOut">
              <a:rPr lang="en-US" smtClean="0"/>
              <a:pPr/>
              <a:t>6/10/2014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4827E5-487B-414E-99BB-5E65877C6A66}" type="slidenum">
              <a:rPr lang="en-US" smtClean="0"/>
              <a:pPr/>
              <a:t>‹#›</a:t>
            </a:fld>
            <a:endParaRPr lang="en-US"/>
          </a:p>
        </p:txBody>
      </p:sp>
    </p:spTree>
    <p:extLst>
      <p:ext uri="{BB962C8B-B14F-4D97-AF65-F5344CB8AC3E}">
        <p14:creationId xmlns:p14="http://schemas.microsoft.com/office/powerpoint/2010/main" val="2600385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4728E9-E914-4DF9-AF61-A154A1B9A844}" type="datetimeFigureOut">
              <a:rPr lang="en-US" smtClean="0"/>
              <a:pPr/>
              <a:t>6/10/2014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4827E5-487B-414E-99BB-5E65877C6A66}" type="slidenum">
              <a:rPr lang="en-US" smtClean="0"/>
              <a:pPr/>
              <a:t>‹#›</a:t>
            </a:fld>
            <a:endParaRPr lang="en-US"/>
          </a:p>
        </p:txBody>
      </p:sp>
    </p:spTree>
    <p:extLst>
      <p:ext uri="{BB962C8B-B14F-4D97-AF65-F5344CB8AC3E}">
        <p14:creationId xmlns:p14="http://schemas.microsoft.com/office/powerpoint/2010/main" val="36743845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_Title Only">
    <p:spTree>
      <p:nvGrpSpPr>
        <p:cNvPr id="1" name=""/>
        <p:cNvGrpSpPr/>
        <p:nvPr/>
      </p:nvGrpSpPr>
      <p:grpSpPr>
        <a:xfrm>
          <a:off x="0" y="0"/>
          <a:ext cx="0" cy="0"/>
          <a:chOff x="0" y="0"/>
          <a:chExt cx="0" cy="0"/>
        </a:xfrm>
      </p:grpSpPr>
      <p:grpSp>
        <p:nvGrpSpPr>
          <p:cNvPr id="2" name="Group 1"/>
          <p:cNvGrpSpPr/>
          <p:nvPr userDrawn="1"/>
        </p:nvGrpSpPr>
        <p:grpSpPr>
          <a:xfrm>
            <a:off x="81299" y="6120403"/>
            <a:ext cx="4694407" cy="916868"/>
            <a:chOff x="81299" y="6120402"/>
            <a:chExt cx="4694406" cy="916868"/>
          </a:xfrm>
        </p:grpSpPr>
        <p:sp>
          <p:nvSpPr>
            <p:cNvPr id="3" name="Title 1"/>
            <p:cNvSpPr txBox="1">
              <a:spLocks/>
            </p:cNvSpPr>
            <p:nvPr userDrawn="1"/>
          </p:nvSpPr>
          <p:spPr>
            <a:xfrm>
              <a:off x="493265" y="6120402"/>
              <a:ext cx="4282440" cy="91686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800" kern="1200">
                  <a:solidFill>
                    <a:schemeClr val="tx1"/>
                  </a:solidFill>
                  <a:latin typeface="+mj-lt"/>
                  <a:ea typeface="+mj-ea"/>
                  <a:cs typeface="+mj-cs"/>
                </a:defRPr>
              </a:lvl1pPr>
            </a:lstStyle>
            <a:p>
              <a:pPr algn="l"/>
              <a:r>
                <a:rPr lang="en-US" sz="1200" b="1" i="1" dirty="0" smtClean="0">
                  <a:solidFill>
                    <a:schemeClr val="tx2"/>
                  </a:solidFill>
                  <a:latin typeface="Calisto MT" pitchFamily="18" charset="0"/>
                </a:rPr>
                <a:t>Engaging Present and Future Members</a:t>
              </a:r>
            </a:p>
            <a:p>
              <a:pPr algn="l"/>
              <a:r>
                <a:rPr lang="en-US" sz="1200" b="1" i="0" dirty="0" smtClean="0">
                  <a:solidFill>
                    <a:schemeClr val="tx2"/>
                  </a:solidFill>
                  <a:latin typeface="Calisto MT" pitchFamily="18" charset="0"/>
                </a:rPr>
                <a:t>The Taskforce for Reimagining the Episcopal Church</a:t>
              </a:r>
              <a:endParaRPr lang="en-US" sz="1200" b="1" i="0" dirty="0">
                <a:solidFill>
                  <a:schemeClr val="tx2"/>
                </a:solidFill>
                <a:latin typeface="Calisto MT" pitchFamily="18" charset="0"/>
              </a:endParaRPr>
            </a:p>
          </p:txBody>
        </p:sp>
        <p:pic>
          <p:nvPicPr>
            <p:cNvPr id="4" name="Picture 4" descr="http://s3.amazonaws.com/dfc_attachments/images/116146/Episcopal_Shield_stained_glass_web.jp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1299" y="6325572"/>
              <a:ext cx="381486" cy="50652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494929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4728E9-E914-4DF9-AF61-A154A1B9A844}" type="datetimeFigureOut">
              <a:rPr lang="en-US" smtClean="0"/>
              <a:pPr/>
              <a:t>6/10/2014</a:t>
            </a:fld>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i="1">
                <a:solidFill>
                  <a:schemeClr val="tx1">
                    <a:tint val="75000"/>
                  </a:schemeClr>
                </a:solidFill>
              </a:defRPr>
            </a:lvl1pPr>
          </a:lstStyle>
          <a:p>
            <a:r>
              <a:rPr lang="en-US" smtClean="0"/>
              <a:t>Reimagining the Episcopal Church</a:t>
            </a:r>
            <a:endParaRPr lang="en-US" dirty="0"/>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4827E5-487B-414E-99BB-5E65877C6A66}" type="slidenum">
              <a:rPr lang="en-US" smtClean="0"/>
              <a:pPr/>
              <a:t>‹#›</a:t>
            </a:fld>
            <a:endParaRPr lang="en-US"/>
          </a:p>
        </p:txBody>
      </p:sp>
    </p:spTree>
    <p:extLst>
      <p:ext uri="{BB962C8B-B14F-4D97-AF65-F5344CB8AC3E}">
        <p14:creationId xmlns:p14="http://schemas.microsoft.com/office/powerpoint/2010/main" val="25305789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spcBef>
          <a:spcPct val="0"/>
        </a:spcBef>
        <a:buNone/>
        <a:defRPr sz="2800" kern="1200">
          <a:solidFill>
            <a:schemeClr val="tx1"/>
          </a:solidFill>
          <a:latin typeface="Calisto MT" pitchFamily="18" charset="0"/>
          <a:ea typeface="+mj-ea"/>
          <a:cs typeface="+mj-cs"/>
        </a:defRPr>
      </a:lvl1pPr>
    </p:titleStyle>
    <p:bodyStyle>
      <a:lvl1pPr marL="342900" indent="-342900" algn="l" defTabSz="914400" rtl="0" eaLnBrk="1" latinLnBrk="0" hangingPunct="1">
        <a:spcBef>
          <a:spcPct val="20000"/>
        </a:spcBef>
        <a:buFont typeface="Arial" pitchFamily="34" charset="0"/>
        <a:buChar char="•"/>
        <a:defRPr sz="2000" kern="1200">
          <a:solidFill>
            <a:schemeClr val="tx1"/>
          </a:solidFill>
          <a:latin typeface="Calisto MT" pitchFamily="18" charset="0"/>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solidFill>
          <a:latin typeface="Calisto MT" pitchFamily="18" charset="0"/>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Calisto MT" pitchFamily="18" charset="0"/>
          <a:ea typeface="+mn-ea"/>
          <a:cs typeface="+mn-cs"/>
        </a:defRPr>
      </a:lvl3pPr>
      <a:lvl4pPr marL="1600200" indent="-228600" algn="l" defTabSz="914400" rtl="0" eaLnBrk="1" latinLnBrk="0" hangingPunct="1">
        <a:spcBef>
          <a:spcPct val="20000"/>
        </a:spcBef>
        <a:buFont typeface="Arial" pitchFamily="34" charset="0"/>
        <a:buChar char="–"/>
        <a:defRPr sz="1400" kern="1200">
          <a:solidFill>
            <a:schemeClr val="tx1"/>
          </a:solidFill>
          <a:latin typeface="Calisto MT" pitchFamily="18" charset="0"/>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Calisto MT"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taskforceonmarriage@gmail.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mailto:taskforceonmarriage@gmail.com"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hyperlink" Target="http://www.facebook.com/A050taskforce"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taskforceonmarriage@gmail.com"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pPr algn="ctr"/>
            <a:r>
              <a:rPr lang="en-US" dirty="0" smtClean="0"/>
              <a:t>Contents of Marriage Task Force</a:t>
            </a:r>
            <a:br>
              <a:rPr lang="en-US" dirty="0" smtClean="0"/>
            </a:br>
            <a:r>
              <a:rPr lang="en-US" dirty="0" smtClean="0"/>
              <a:t> “Conversation Carry-on”</a:t>
            </a:r>
            <a:endParaRPr lang="en-US" dirty="0"/>
          </a:p>
        </p:txBody>
      </p:sp>
      <p:sp>
        <p:nvSpPr>
          <p:cNvPr id="3" name="Content Placeholder 2"/>
          <p:cNvSpPr>
            <a:spLocks noGrp="1"/>
          </p:cNvSpPr>
          <p:nvPr>
            <p:ph idx="1"/>
          </p:nvPr>
        </p:nvSpPr>
        <p:spPr>
          <a:xfrm>
            <a:off x="4267200" y="1371600"/>
            <a:ext cx="4495800" cy="5181600"/>
          </a:xfrm>
        </p:spPr>
        <p:txBody>
          <a:bodyPr>
            <a:normAutofit fontScale="85000" lnSpcReduction="10000"/>
          </a:bodyPr>
          <a:lstStyle/>
          <a:p>
            <a:pPr marL="457200" indent="-457200">
              <a:buFont typeface="+mj-lt"/>
              <a:buAutoNum type="arabicPeriod"/>
            </a:pPr>
            <a:r>
              <a:rPr lang="en-US" b="1" dirty="0" smtClean="0"/>
              <a:t>Contents</a:t>
            </a:r>
          </a:p>
          <a:p>
            <a:pPr marL="457200" indent="-457200">
              <a:buFont typeface="+mj-lt"/>
              <a:buAutoNum type="arabicPeriod"/>
            </a:pPr>
            <a:r>
              <a:rPr lang="en-US" b="1" dirty="0" smtClean="0"/>
              <a:t>Design Principles</a:t>
            </a:r>
          </a:p>
          <a:p>
            <a:pPr marL="457200" indent="-457200">
              <a:buFont typeface="+mj-lt"/>
              <a:buAutoNum type="arabicPeriod"/>
            </a:pPr>
            <a:r>
              <a:rPr lang="en-US" b="1" dirty="0" smtClean="0"/>
              <a:t>Invitation Strategy &amp; Invitation</a:t>
            </a:r>
          </a:p>
          <a:p>
            <a:pPr marL="457200" indent="-457200">
              <a:buFont typeface="+mj-lt"/>
              <a:buAutoNum type="arabicPeriod"/>
            </a:pPr>
            <a:r>
              <a:rPr lang="en-US" b="1" dirty="0" smtClean="0"/>
              <a:t>Poster/Advertisement</a:t>
            </a:r>
          </a:p>
          <a:p>
            <a:pPr marL="457200" indent="-457200">
              <a:buFont typeface="+mj-lt"/>
              <a:buAutoNum type="arabicPeriod"/>
            </a:pPr>
            <a:r>
              <a:rPr lang="en-US" b="1" dirty="0"/>
              <a:t>Facilitator Role Guidelines</a:t>
            </a:r>
          </a:p>
          <a:p>
            <a:pPr marL="457200" indent="-457200">
              <a:buFont typeface="+mj-lt"/>
              <a:buAutoNum type="arabicPeriod"/>
            </a:pPr>
            <a:r>
              <a:rPr lang="en-US" b="1" dirty="0" smtClean="0"/>
              <a:t>Event Designs</a:t>
            </a:r>
          </a:p>
          <a:p>
            <a:pPr marL="800100" lvl="1" indent="-342900">
              <a:buFont typeface="+mj-lt"/>
              <a:buAutoNum type="arabicPeriod"/>
            </a:pPr>
            <a:r>
              <a:rPr lang="en-US" dirty="0" smtClean="0"/>
              <a:t>1 – 90 Minute Event</a:t>
            </a:r>
          </a:p>
          <a:p>
            <a:pPr marL="800100" lvl="1" indent="-342900">
              <a:buFont typeface="+mj-lt"/>
              <a:buAutoNum type="arabicPeriod"/>
            </a:pPr>
            <a:r>
              <a:rPr lang="en-US" dirty="0" smtClean="0"/>
              <a:t>3 – 35 Minute Events</a:t>
            </a:r>
          </a:p>
          <a:p>
            <a:pPr marL="457200" indent="-457200">
              <a:buFont typeface="+mj-lt"/>
              <a:buAutoNum type="arabicPeriod"/>
            </a:pPr>
            <a:r>
              <a:rPr lang="en-US" b="1" dirty="0" smtClean="0"/>
              <a:t>Facilitator Guide</a:t>
            </a:r>
            <a:endParaRPr lang="en-US" dirty="0"/>
          </a:p>
          <a:p>
            <a:pPr marL="457200" indent="-457200">
              <a:buFont typeface="+mj-lt"/>
              <a:buAutoNum type="arabicPeriod"/>
            </a:pPr>
            <a:r>
              <a:rPr lang="en-US" b="1" dirty="0" smtClean="0"/>
              <a:t>Conversation/Question Slides</a:t>
            </a:r>
            <a:r>
              <a:rPr lang="en-US" dirty="0" smtClean="0"/>
              <a:t> </a:t>
            </a:r>
          </a:p>
          <a:p>
            <a:pPr marL="457200" indent="-457200">
              <a:buFont typeface="+mj-lt"/>
              <a:buAutoNum type="arabicPeriod"/>
            </a:pPr>
            <a:r>
              <a:rPr lang="en-US" b="1" dirty="0" smtClean="0"/>
              <a:t>Form for documenting the meeting</a:t>
            </a:r>
          </a:p>
          <a:p>
            <a:pPr marL="0" indent="0">
              <a:buNone/>
            </a:pPr>
            <a:r>
              <a:rPr lang="en-US" dirty="0" smtClean="0"/>
              <a:t>Please submit the documentation page from your conversation event via email to: </a:t>
            </a:r>
            <a:r>
              <a:rPr lang="en-US" dirty="0" smtClean="0">
                <a:solidFill>
                  <a:srgbClr val="0000FF"/>
                </a:solidFill>
                <a:hlinkClick r:id="rId3"/>
              </a:rPr>
              <a:t>taskforceonmarriage@gmail.com</a:t>
            </a:r>
            <a:r>
              <a:rPr lang="en-US" dirty="0" smtClean="0">
                <a:solidFill>
                  <a:srgbClr val="0000FF"/>
                </a:solidFill>
              </a:rPr>
              <a:t> </a:t>
            </a:r>
            <a:r>
              <a:rPr lang="en-US" dirty="0" smtClean="0"/>
              <a:t>or mail to: </a:t>
            </a:r>
          </a:p>
          <a:p>
            <a:pPr marL="0" indent="0">
              <a:buNone/>
            </a:pPr>
            <a:r>
              <a:rPr lang="en-US" dirty="0" smtClean="0"/>
              <a:t>The Rev. Brian Taylor, Marriage Task Force Chair</a:t>
            </a:r>
          </a:p>
          <a:p>
            <a:pPr marL="0" indent="0">
              <a:buNone/>
            </a:pPr>
            <a:r>
              <a:rPr lang="en-US" dirty="0" smtClean="0"/>
              <a:t>1401 Los </a:t>
            </a:r>
            <a:r>
              <a:rPr lang="en-US" dirty="0" err="1" smtClean="0"/>
              <a:t>Arboles</a:t>
            </a:r>
            <a:r>
              <a:rPr lang="en-US" dirty="0" smtClean="0"/>
              <a:t> N. W. </a:t>
            </a:r>
          </a:p>
          <a:p>
            <a:pPr marL="0" indent="0">
              <a:buNone/>
            </a:pPr>
            <a:r>
              <a:rPr lang="en-US" dirty="0" smtClean="0"/>
              <a:t>Albuquerque, NM  87107</a:t>
            </a:r>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smtClean="0"/>
          </a:p>
          <a:p>
            <a:pPr marL="457200" indent="-457200">
              <a:buNone/>
            </a:pPr>
            <a:endParaRPr lang="en-US" dirty="0"/>
          </a:p>
        </p:txBody>
      </p:sp>
      <p:pic>
        <p:nvPicPr>
          <p:cNvPr id="22532" name="Picture 4" descr="https://encrypted-tbn3.gstatic.com/images?q=tbn:ANd9GcQpQ6Z4j-yxQMis-_OPfEqA8JZBNbsw_Rr6XOcjlbwLwrzSWpTp"/>
          <p:cNvPicPr>
            <a:picLocks noChangeAspect="1" noChangeArrowheads="1"/>
          </p:cNvPicPr>
          <p:nvPr/>
        </p:nvPicPr>
        <p:blipFill>
          <a:blip r:embed="rId4" cstate="print"/>
          <a:srcRect/>
          <a:stretch>
            <a:fillRect/>
          </a:stretch>
        </p:blipFill>
        <p:spPr bwMode="auto">
          <a:xfrm>
            <a:off x="609600" y="1905000"/>
            <a:ext cx="3124200" cy="3657600"/>
          </a:xfrm>
          <a:prstGeom prst="rect">
            <a:avLst/>
          </a:prstGeom>
          <a:noFill/>
        </p:spPr>
      </p:pic>
    </p:spTree>
    <p:extLst>
      <p:ext uri="{BB962C8B-B14F-4D97-AF65-F5344CB8AC3E}">
        <p14:creationId xmlns:p14="http://schemas.microsoft.com/office/powerpoint/2010/main" val="14168856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807720" y="198438"/>
            <a:ext cx="8229600" cy="1143000"/>
          </a:xfrm>
        </p:spPr>
        <p:txBody>
          <a:bodyPr>
            <a:normAutofit/>
          </a:bodyPr>
          <a:lstStyle/>
          <a:p>
            <a:r>
              <a:rPr lang="en-US" sz="3600" dirty="0" smtClean="0">
                <a:solidFill>
                  <a:schemeClr val="tx2"/>
                </a:solidFill>
              </a:rPr>
              <a:t>This “carry-on” is designed for . . .</a:t>
            </a:r>
            <a:endParaRPr lang="en-US" sz="3600" dirty="0">
              <a:solidFill>
                <a:schemeClr val="tx2"/>
              </a:solidFill>
            </a:endParaRPr>
          </a:p>
        </p:txBody>
      </p:sp>
      <p:sp>
        <p:nvSpPr>
          <p:cNvPr id="5" name="Content Placeholder 4"/>
          <p:cNvSpPr>
            <a:spLocks noGrp="1"/>
          </p:cNvSpPr>
          <p:nvPr>
            <p:ph idx="1"/>
          </p:nvPr>
        </p:nvSpPr>
        <p:spPr>
          <a:xfrm>
            <a:off x="457200" y="1295401"/>
            <a:ext cx="4191000" cy="4525963"/>
          </a:xfrm>
        </p:spPr>
        <p:txBody>
          <a:bodyPr anchor="ctr">
            <a:normAutofit/>
          </a:bodyPr>
          <a:lstStyle/>
          <a:p>
            <a:r>
              <a:rPr lang="en-US" dirty="0" smtClean="0">
                <a:solidFill>
                  <a:schemeClr val="tx2"/>
                </a:solidFill>
              </a:rPr>
              <a:t>Conversations that feature:</a:t>
            </a:r>
          </a:p>
          <a:p>
            <a:pPr lvl="1"/>
            <a:r>
              <a:rPr lang="en-US" dirty="0" smtClean="0">
                <a:solidFill>
                  <a:schemeClr val="tx2"/>
                </a:solidFill>
              </a:rPr>
              <a:t>participation</a:t>
            </a:r>
          </a:p>
          <a:p>
            <a:pPr lvl="1"/>
            <a:r>
              <a:rPr lang="en-US" dirty="0" smtClean="0">
                <a:solidFill>
                  <a:schemeClr val="tx2"/>
                </a:solidFill>
              </a:rPr>
              <a:t>engagement </a:t>
            </a:r>
          </a:p>
          <a:p>
            <a:pPr lvl="1"/>
            <a:r>
              <a:rPr lang="en-US" dirty="0" smtClean="0">
                <a:solidFill>
                  <a:schemeClr val="tx2"/>
                </a:solidFill>
              </a:rPr>
              <a:t>and collaboration</a:t>
            </a:r>
            <a:endParaRPr lang="en-US" dirty="0">
              <a:solidFill>
                <a:schemeClr val="tx2"/>
              </a:solidFill>
            </a:endParaRPr>
          </a:p>
          <a:p>
            <a:r>
              <a:rPr lang="en-US" dirty="0" smtClean="0">
                <a:solidFill>
                  <a:schemeClr val="tx2"/>
                </a:solidFill>
              </a:rPr>
              <a:t>A process that is:</a:t>
            </a:r>
          </a:p>
          <a:p>
            <a:pPr lvl="1"/>
            <a:r>
              <a:rPr lang="en-US" dirty="0" smtClean="0">
                <a:solidFill>
                  <a:schemeClr val="tx2"/>
                </a:solidFill>
              </a:rPr>
              <a:t>open</a:t>
            </a:r>
          </a:p>
          <a:p>
            <a:pPr lvl="1"/>
            <a:r>
              <a:rPr lang="en-US" dirty="0" smtClean="0">
                <a:solidFill>
                  <a:schemeClr val="tx2"/>
                </a:solidFill>
              </a:rPr>
              <a:t>welcoming</a:t>
            </a:r>
          </a:p>
          <a:p>
            <a:pPr lvl="1"/>
            <a:r>
              <a:rPr lang="en-US" dirty="0" smtClean="0">
                <a:solidFill>
                  <a:schemeClr val="tx2"/>
                </a:solidFill>
              </a:rPr>
              <a:t>upbeat </a:t>
            </a:r>
          </a:p>
          <a:p>
            <a:pPr lvl="1"/>
            <a:r>
              <a:rPr lang="en-US" dirty="0" smtClean="0">
                <a:solidFill>
                  <a:schemeClr val="tx2"/>
                </a:solidFill>
              </a:rPr>
              <a:t>stimulating</a:t>
            </a:r>
          </a:p>
          <a:p>
            <a:pPr lvl="1"/>
            <a:r>
              <a:rPr lang="en-US" dirty="0" smtClean="0">
                <a:solidFill>
                  <a:schemeClr val="tx2"/>
                </a:solidFill>
              </a:rPr>
              <a:t>and flexible enough for a variety of settings, group sizes and demographics</a:t>
            </a:r>
          </a:p>
        </p:txBody>
      </p:sp>
      <p:pic>
        <p:nvPicPr>
          <p:cNvPr id="21506" name="Picture 2" descr="http://www.playwinterpark.com/media/images/packed_suitcase/Copy2520of2520Swartz2520Photography2520packed2520suitcase-3.jpg"/>
          <p:cNvPicPr>
            <a:picLocks noChangeAspect="1" noChangeArrowheads="1"/>
          </p:cNvPicPr>
          <p:nvPr/>
        </p:nvPicPr>
        <p:blipFill>
          <a:blip r:embed="rId3" cstate="print"/>
          <a:srcRect/>
          <a:stretch>
            <a:fillRect/>
          </a:stretch>
        </p:blipFill>
        <p:spPr bwMode="auto">
          <a:xfrm>
            <a:off x="4572000" y="1981200"/>
            <a:ext cx="4191000" cy="2943226"/>
          </a:xfrm>
          <a:prstGeom prst="rect">
            <a:avLst/>
          </a:prstGeom>
          <a:noFill/>
        </p:spPr>
      </p:pic>
    </p:spTree>
    <p:extLst>
      <p:ext uri="{BB962C8B-B14F-4D97-AF65-F5344CB8AC3E}">
        <p14:creationId xmlns:p14="http://schemas.microsoft.com/office/powerpoint/2010/main" val="35240660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Invitation Strategy</a:t>
            </a:r>
            <a:endParaRPr lang="en-US" dirty="0"/>
          </a:p>
        </p:txBody>
      </p:sp>
      <p:sp>
        <p:nvSpPr>
          <p:cNvPr id="3" name="Content Placeholder 2"/>
          <p:cNvSpPr>
            <a:spLocks noGrp="1"/>
          </p:cNvSpPr>
          <p:nvPr>
            <p:ph idx="1"/>
          </p:nvPr>
        </p:nvSpPr>
        <p:spPr>
          <a:xfrm>
            <a:off x="533400" y="1524001"/>
            <a:ext cx="3962400" cy="4525963"/>
          </a:xfrm>
        </p:spPr>
        <p:txBody>
          <a:bodyPr anchor="ctr">
            <a:normAutofit fontScale="92500" lnSpcReduction="20000"/>
          </a:bodyPr>
          <a:lstStyle/>
          <a:p>
            <a:pPr>
              <a:buNone/>
            </a:pPr>
            <a:endParaRPr lang="en-US" dirty="0" smtClean="0"/>
          </a:p>
          <a:p>
            <a:r>
              <a:rPr lang="en-US" sz="2200" dirty="0" smtClean="0"/>
              <a:t>Try to involve people who offer divergent points of view about marriage </a:t>
            </a:r>
          </a:p>
          <a:p>
            <a:r>
              <a:rPr lang="en-US" sz="2200" dirty="0" smtClean="0"/>
              <a:t>Try to involve people who are single, newly married, married for a long time, in other partnered relationships, divorced, widowed, etc.</a:t>
            </a:r>
          </a:p>
          <a:p>
            <a:r>
              <a:rPr lang="en-US" sz="2200" dirty="0" smtClean="0"/>
              <a:t>Try to involve people who are currently active in the Church, those who are less active and those who have little or no affiliation with the Church.</a:t>
            </a:r>
          </a:p>
          <a:p>
            <a:r>
              <a:rPr lang="en-US" sz="2200" dirty="0" smtClean="0"/>
              <a:t>Offer to do sessions for groups that are already meeting for another purpose.</a:t>
            </a:r>
          </a:p>
          <a:p>
            <a:endParaRPr lang="en-US" dirty="0" smtClean="0"/>
          </a:p>
        </p:txBody>
      </p:sp>
      <p:sp>
        <p:nvSpPr>
          <p:cNvPr id="4" name="TextBox 3"/>
          <p:cNvSpPr txBox="1"/>
          <p:nvPr/>
        </p:nvSpPr>
        <p:spPr>
          <a:xfrm>
            <a:off x="4724400" y="1676400"/>
            <a:ext cx="3886200" cy="4185761"/>
          </a:xfrm>
          <a:prstGeom prst="rect">
            <a:avLst/>
          </a:prstGeom>
          <a:solidFill>
            <a:schemeClr val="accent5">
              <a:lumMod val="20000"/>
              <a:lumOff val="80000"/>
            </a:schemeClr>
          </a:solidFill>
        </p:spPr>
        <p:txBody>
          <a:bodyPr wrap="square" rtlCol="0" anchor="ctr">
            <a:spAutoFit/>
          </a:bodyPr>
          <a:lstStyle/>
          <a:p>
            <a:pPr algn="ctr"/>
            <a:r>
              <a:rPr lang="en-US" sz="1400" b="1" dirty="0" smtClean="0">
                <a:solidFill>
                  <a:schemeClr val="accent5">
                    <a:lumMod val="75000"/>
                  </a:schemeClr>
                </a:solidFill>
                <a:latin typeface="Calisto MT" pitchFamily="18" charset="0"/>
              </a:rPr>
              <a:t>Suggestion for Invitation</a:t>
            </a:r>
          </a:p>
          <a:p>
            <a:endParaRPr lang="en-US" sz="1400" dirty="0" smtClean="0">
              <a:latin typeface="Calisto MT" pitchFamily="18" charset="0"/>
            </a:endParaRPr>
          </a:p>
          <a:p>
            <a:r>
              <a:rPr lang="en-US" sz="1400" dirty="0" smtClean="0">
                <a:latin typeface="Calisto MT" pitchFamily="18" charset="0"/>
              </a:rPr>
              <a:t>Dear (Friend, Colleague, Church Member, etc.)</a:t>
            </a:r>
          </a:p>
          <a:p>
            <a:endParaRPr lang="en-US" sz="1400" dirty="0" smtClean="0">
              <a:latin typeface="Calisto MT" pitchFamily="18" charset="0"/>
            </a:endParaRPr>
          </a:p>
          <a:p>
            <a:r>
              <a:rPr lang="en-US" sz="1400" dirty="0" smtClean="0">
                <a:latin typeface="Calisto MT" pitchFamily="18" charset="0"/>
              </a:rPr>
              <a:t>We invite your participation in a conversation about the history of marriage, the biblical and theological dimensions of marriage and the trends and changing norms of marriage.  In 2012, The General Convention of The Episcopal Church created a Task Force for the Study of Marriage. Members of this Task Force have developed a resource for engaging as many people as possible in a conversation about the subject of marriage. We are holding a 90 minute session (or three 35 minute sessions) on (day and date) at (time) at (location).  I would be pleased if you could join us and the conversation about this important subject. Please let me know if you are interested and available to participate. </a:t>
            </a:r>
            <a:endParaRPr lang="en-US" sz="1400" dirty="0">
              <a:latin typeface="Calisto MT" pitchFamily="18" charset="0"/>
            </a:endParaRPr>
          </a:p>
        </p:txBody>
      </p:sp>
    </p:spTree>
    <p:extLst>
      <p:ext uri="{BB962C8B-B14F-4D97-AF65-F5344CB8AC3E}">
        <p14:creationId xmlns:p14="http://schemas.microsoft.com/office/powerpoint/2010/main" val="3770395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Oval 4"/>
          <p:cNvSpPr/>
          <p:nvPr/>
        </p:nvSpPr>
        <p:spPr>
          <a:xfrm>
            <a:off x="101601" y="2924175"/>
            <a:ext cx="3522132" cy="1924051"/>
          </a:xfrm>
          <a:prstGeom prst="ellipse">
            <a:avLst/>
          </a:prstGeom>
          <a:gradFill flip="none" rotWithShape="1">
            <a:gsLst>
              <a:gs pos="0">
                <a:srgbClr val="001C74">
                  <a:shade val="30000"/>
                  <a:satMod val="115000"/>
                </a:srgbClr>
              </a:gs>
              <a:gs pos="50000">
                <a:srgbClr val="001C74">
                  <a:shade val="67500"/>
                  <a:satMod val="115000"/>
                </a:srgbClr>
              </a:gs>
              <a:gs pos="100000">
                <a:srgbClr val="001C74">
                  <a:shade val="100000"/>
                  <a:satMod val="115000"/>
                </a:srgbClr>
              </a:gs>
            </a:gsLst>
            <a:lin ang="0" scaled="1"/>
            <a:tileRect/>
          </a:gradFill>
          <a:ln w="38100">
            <a:solidFill>
              <a:schemeClr val="bg1"/>
            </a:solidFill>
          </a:ln>
          <a:effectLst/>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i="1" dirty="0" smtClean="0">
                <a:latin typeface="Calisto MT" pitchFamily="18" charset="0"/>
              </a:rPr>
              <a:t>Join us for a conversation about the history, biblical and theological dimensions and changing norms of marriage</a:t>
            </a:r>
            <a:endParaRPr lang="en-US" sz="2000" i="1" dirty="0">
              <a:latin typeface="Calisto MT" pitchFamily="18" charset="0"/>
            </a:endParaRPr>
          </a:p>
        </p:txBody>
      </p:sp>
      <p:sp>
        <p:nvSpPr>
          <p:cNvPr id="3" name="TextBox 2"/>
          <p:cNvSpPr txBox="1"/>
          <p:nvPr/>
        </p:nvSpPr>
        <p:spPr>
          <a:xfrm>
            <a:off x="3623732" y="3532480"/>
            <a:ext cx="5117131" cy="2923877"/>
          </a:xfrm>
          <a:prstGeom prst="rect">
            <a:avLst/>
          </a:prstGeom>
          <a:noFill/>
        </p:spPr>
        <p:txBody>
          <a:bodyPr wrap="square" rtlCol="0">
            <a:spAutoFit/>
          </a:bodyPr>
          <a:lstStyle/>
          <a:p>
            <a:pPr marL="517525" indent="-517525">
              <a:tabLst>
                <a:tab pos="682625" algn="l"/>
              </a:tabLst>
            </a:pPr>
            <a:r>
              <a:rPr lang="en-US" sz="1400" b="1" dirty="0" smtClean="0">
                <a:solidFill>
                  <a:srgbClr val="001C74"/>
                </a:solidFill>
                <a:latin typeface="Calisto MT" pitchFamily="18" charset="0"/>
              </a:rPr>
              <a:t>WHO</a:t>
            </a:r>
            <a:r>
              <a:rPr lang="en-US" sz="1400" dirty="0" smtClean="0">
                <a:latin typeface="Calisto MT" pitchFamily="18" charset="0"/>
              </a:rPr>
              <a:t>  E</a:t>
            </a:r>
            <a:r>
              <a:rPr lang="en-US" sz="1200" dirty="0" smtClean="0">
                <a:latin typeface="Calisto MT" pitchFamily="18" charset="0"/>
              </a:rPr>
              <a:t>veryone and anyone who is interested in marriage and the future shape of marriage</a:t>
            </a:r>
          </a:p>
          <a:p>
            <a:pPr marL="685800" indent="-685800"/>
            <a:endParaRPr lang="en-US" sz="1400" dirty="0">
              <a:latin typeface="Calisto MT" pitchFamily="18" charset="0"/>
            </a:endParaRPr>
          </a:p>
          <a:p>
            <a:pPr marL="517525" indent="-517525">
              <a:tabLst>
                <a:tab pos="231775" algn="l"/>
              </a:tabLst>
            </a:pPr>
            <a:r>
              <a:rPr lang="en-US" sz="1400" b="1" dirty="0" smtClean="0">
                <a:solidFill>
                  <a:srgbClr val="001C74"/>
                </a:solidFill>
                <a:latin typeface="Calisto MT" pitchFamily="18" charset="0"/>
              </a:rPr>
              <a:t>WHY</a:t>
            </a:r>
            <a:r>
              <a:rPr lang="en-US" sz="1400" dirty="0" smtClean="0">
                <a:latin typeface="Calisto MT" pitchFamily="18" charset="0"/>
              </a:rPr>
              <a:t>  </a:t>
            </a:r>
            <a:r>
              <a:rPr lang="en-US" sz="1200" dirty="0" smtClean="0">
                <a:latin typeface="Calisto MT" pitchFamily="18" charset="0"/>
              </a:rPr>
              <a:t>In </a:t>
            </a:r>
            <a:r>
              <a:rPr lang="en-US" sz="1200" dirty="0">
                <a:latin typeface="Calisto MT" pitchFamily="18" charset="0"/>
              </a:rPr>
              <a:t>2012, </a:t>
            </a:r>
            <a:r>
              <a:rPr lang="en-US" sz="1200" dirty="0" smtClean="0">
                <a:latin typeface="Calisto MT" pitchFamily="18" charset="0"/>
              </a:rPr>
              <a:t>The General Convention of The Episcopal Church created </a:t>
            </a:r>
            <a:r>
              <a:rPr lang="en-US" sz="1200" dirty="0">
                <a:latin typeface="Calisto MT" pitchFamily="18" charset="0"/>
              </a:rPr>
              <a:t>a </a:t>
            </a:r>
            <a:r>
              <a:rPr lang="en-US" sz="1200" dirty="0" smtClean="0">
                <a:latin typeface="Calisto MT" pitchFamily="18" charset="0"/>
              </a:rPr>
              <a:t>Task Force </a:t>
            </a:r>
            <a:r>
              <a:rPr lang="en-US" sz="1200" dirty="0">
                <a:latin typeface="Calisto MT" pitchFamily="18" charset="0"/>
              </a:rPr>
              <a:t>to </a:t>
            </a:r>
            <a:r>
              <a:rPr lang="en-US" sz="1200" dirty="0" smtClean="0">
                <a:latin typeface="Calisto MT" pitchFamily="18" charset="0"/>
              </a:rPr>
              <a:t>study marriage.  Members </a:t>
            </a:r>
            <a:r>
              <a:rPr lang="en-US" sz="1200" dirty="0">
                <a:latin typeface="Calisto MT" pitchFamily="18" charset="0"/>
              </a:rPr>
              <a:t>of the </a:t>
            </a:r>
            <a:r>
              <a:rPr lang="en-US" sz="1200" dirty="0" smtClean="0">
                <a:latin typeface="Calisto MT" pitchFamily="18" charset="0"/>
              </a:rPr>
              <a:t>Task Force are encouraging conversations about marriage throughout our Church.  </a:t>
            </a:r>
            <a:r>
              <a:rPr lang="en-US" sz="1200" dirty="0">
                <a:latin typeface="Calisto MT" pitchFamily="18" charset="0"/>
              </a:rPr>
              <a:t>We </a:t>
            </a:r>
            <a:r>
              <a:rPr lang="en-US" sz="1200" dirty="0" smtClean="0">
                <a:latin typeface="Calisto MT" pitchFamily="18" charset="0"/>
              </a:rPr>
              <a:t>invite you to participate in a conversation about the history, biblical and theological dimensions of marriage, as well as the changing norms and current trends.  </a:t>
            </a:r>
            <a:endParaRPr lang="en-US" sz="1200" b="1" dirty="0">
              <a:latin typeface="Calisto MT" pitchFamily="18" charset="0"/>
            </a:endParaRPr>
          </a:p>
          <a:p>
            <a:pPr marL="685800" indent="-685800"/>
            <a:endParaRPr lang="en-US" sz="1400" b="1" dirty="0" smtClean="0">
              <a:solidFill>
                <a:srgbClr val="001C74"/>
              </a:solidFill>
              <a:latin typeface="Calisto MT" pitchFamily="18" charset="0"/>
            </a:endParaRPr>
          </a:p>
          <a:p>
            <a:pPr marL="685800" indent="-685800"/>
            <a:r>
              <a:rPr lang="en-US" sz="1400" b="1" dirty="0" smtClean="0">
                <a:solidFill>
                  <a:srgbClr val="001C74"/>
                </a:solidFill>
                <a:latin typeface="Calisto MT" pitchFamily="18" charset="0"/>
              </a:rPr>
              <a:t>WHEN</a:t>
            </a:r>
            <a:r>
              <a:rPr lang="en-US" sz="1400" dirty="0" smtClean="0">
                <a:latin typeface="Calisto MT" pitchFamily="18" charset="0"/>
              </a:rPr>
              <a:t> </a:t>
            </a:r>
            <a:r>
              <a:rPr lang="en-US" sz="1400" dirty="0" smtClean="0">
                <a:solidFill>
                  <a:srgbClr val="001C74"/>
                </a:solidFill>
                <a:latin typeface="Calisto MT" pitchFamily="18" charset="0"/>
              </a:rPr>
              <a:t>………………………………………………………….</a:t>
            </a:r>
            <a:endParaRPr lang="en-US" sz="1400" dirty="0">
              <a:latin typeface="Calisto MT" pitchFamily="18" charset="0"/>
            </a:endParaRPr>
          </a:p>
          <a:p>
            <a:pPr marL="685800" indent="-685800"/>
            <a:endParaRPr lang="en-US" sz="1400" dirty="0">
              <a:latin typeface="Calisto MT" pitchFamily="18" charset="0"/>
            </a:endParaRPr>
          </a:p>
          <a:p>
            <a:pPr marL="685800" indent="-685800"/>
            <a:r>
              <a:rPr lang="en-US" sz="1400" b="1" dirty="0" smtClean="0">
                <a:solidFill>
                  <a:srgbClr val="001C74"/>
                </a:solidFill>
                <a:latin typeface="Calisto MT" pitchFamily="18" charset="0"/>
              </a:rPr>
              <a:t>WHERE </a:t>
            </a:r>
            <a:r>
              <a:rPr lang="en-US" sz="1400" dirty="0" smtClean="0">
                <a:solidFill>
                  <a:srgbClr val="001C74"/>
                </a:solidFill>
                <a:latin typeface="Calisto MT" pitchFamily="18" charset="0"/>
              </a:rPr>
              <a:t>………………………………………………………..</a:t>
            </a:r>
            <a:endParaRPr lang="en-US" sz="1400" dirty="0">
              <a:solidFill>
                <a:srgbClr val="001C74"/>
              </a:solidFill>
              <a:latin typeface="Calisto MT" pitchFamily="18" charset="0"/>
            </a:endParaRPr>
          </a:p>
          <a:p>
            <a:pPr marL="685800" indent="-685800"/>
            <a:endParaRPr lang="en-US" sz="1400" dirty="0"/>
          </a:p>
        </p:txBody>
      </p:sp>
      <p:pic>
        <p:nvPicPr>
          <p:cNvPr id="19460" name="Picture 4" descr="http://images.acswebnetworks.com/1/798/window03.jpg"/>
          <p:cNvPicPr>
            <a:picLocks noChangeAspect="1" noChangeArrowheads="1"/>
          </p:cNvPicPr>
          <p:nvPr/>
        </p:nvPicPr>
        <p:blipFill>
          <a:blip r:embed="rId3" cstate="print"/>
          <a:srcRect/>
          <a:stretch>
            <a:fillRect/>
          </a:stretch>
        </p:blipFill>
        <p:spPr bwMode="auto">
          <a:xfrm>
            <a:off x="0" y="0"/>
            <a:ext cx="9144000" cy="2895600"/>
          </a:xfrm>
          <a:prstGeom prst="rect">
            <a:avLst/>
          </a:prstGeom>
          <a:noFill/>
        </p:spPr>
      </p:pic>
    </p:spTree>
    <p:extLst>
      <p:ext uri="{BB962C8B-B14F-4D97-AF65-F5344CB8AC3E}">
        <p14:creationId xmlns:p14="http://schemas.microsoft.com/office/powerpoint/2010/main" val="21896655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Facilitator’s Role</a:t>
            </a:r>
            <a:endParaRPr lang="en-US" dirty="0"/>
          </a:p>
        </p:txBody>
      </p:sp>
      <p:sp>
        <p:nvSpPr>
          <p:cNvPr id="3" name="Content Placeholder 2"/>
          <p:cNvSpPr>
            <a:spLocks noGrp="1"/>
          </p:cNvSpPr>
          <p:nvPr>
            <p:ph idx="1"/>
          </p:nvPr>
        </p:nvSpPr>
        <p:spPr>
          <a:xfrm>
            <a:off x="4724400" y="1600201"/>
            <a:ext cx="3962400" cy="4525963"/>
          </a:xfrm>
        </p:spPr>
        <p:txBody>
          <a:bodyPr anchor="ctr">
            <a:normAutofit fontScale="92500" lnSpcReduction="20000"/>
          </a:bodyPr>
          <a:lstStyle/>
          <a:p>
            <a:pPr>
              <a:buNone/>
            </a:pPr>
            <a:r>
              <a:rPr lang="en-US" dirty="0" smtClean="0"/>
              <a:t>•Create a comfortable, welcoming environment.</a:t>
            </a:r>
          </a:p>
          <a:p>
            <a:pPr>
              <a:buNone/>
            </a:pPr>
            <a:r>
              <a:rPr lang="en-US" dirty="0" smtClean="0"/>
              <a:t>•Encourage participation by all present.</a:t>
            </a:r>
          </a:p>
          <a:p>
            <a:pPr>
              <a:buNone/>
            </a:pPr>
            <a:r>
              <a:rPr lang="en-US" dirty="0" smtClean="0"/>
              <a:t>•Explain the purpose of the event and time constraints.</a:t>
            </a:r>
          </a:p>
          <a:p>
            <a:pPr>
              <a:buNone/>
            </a:pPr>
            <a:r>
              <a:rPr lang="en-US" dirty="0" smtClean="0"/>
              <a:t>•Outline the structure for the event and distribute materials. </a:t>
            </a:r>
          </a:p>
          <a:p>
            <a:pPr>
              <a:buNone/>
            </a:pPr>
            <a:r>
              <a:rPr lang="en-US" dirty="0" smtClean="0"/>
              <a:t>•Avoid any temptation to lecture, explain, argue, rebut, revise or otherwise get in the way of allowing people to express themselves. We want to hear from them!</a:t>
            </a:r>
          </a:p>
          <a:p>
            <a:pPr>
              <a:buNone/>
            </a:pPr>
            <a:r>
              <a:rPr lang="en-US" dirty="0" smtClean="0"/>
              <a:t>•Consider appointing someone to record key responses from participants.</a:t>
            </a:r>
            <a:endParaRPr lang="en-US" dirty="0"/>
          </a:p>
        </p:txBody>
      </p:sp>
      <p:pic>
        <p:nvPicPr>
          <p:cNvPr id="10" name="Picture 8" descr="http://fc01.deviantart.net/fs13/f/2007/066/8/2/Rugged_Male_Hand_Extended_by_FantasyStoc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7400" y="1600200"/>
            <a:ext cx="2365879" cy="1441419"/>
          </a:xfrm>
          <a:prstGeom prst="rect">
            <a:avLst/>
          </a:prstGeom>
          <a:ln>
            <a:noFill/>
          </a:ln>
          <a:effectLst>
            <a:outerShdw blurRad="292100" dist="139700" dir="2700000" algn="tl" rotWithShape="0">
              <a:srgbClr val="333333">
                <a:alpha val="65000"/>
              </a:srgbClr>
            </a:outerShdw>
            <a:softEdge rad="31750"/>
          </a:effectLst>
          <a:extLst>
            <a:ext uri="{909E8E84-426E-40DD-AFC4-6F175D3DCCD1}">
              <a14:hiddenFill xmlns:a14="http://schemas.microsoft.com/office/drawing/2010/main">
                <a:solidFill>
                  <a:srgbClr val="FFFFFF"/>
                </a:solidFill>
              </a14:hiddenFill>
            </a:ext>
          </a:extLst>
        </p:spPr>
      </p:pic>
      <p:pic>
        <p:nvPicPr>
          <p:cNvPr id="11" name="Picture 2" descr="http://www.planet-schule.de/typo3temp/pics/796d689a6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3400" y="2590800"/>
            <a:ext cx="1905000" cy="149542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 name="Picture 4" descr="St Petersburg Dentist"/>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3111" t="34694"/>
          <a:stretch/>
        </p:blipFill>
        <p:spPr bwMode="auto">
          <a:xfrm>
            <a:off x="2286000" y="3657600"/>
            <a:ext cx="2120899" cy="15906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0395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DESIGNS</a:t>
            </a:r>
            <a:endParaRPr lang="en-US" dirty="0"/>
          </a:p>
        </p:txBody>
      </p:sp>
      <p:sp>
        <p:nvSpPr>
          <p:cNvPr id="5" name="Text Placeholder 4"/>
          <p:cNvSpPr>
            <a:spLocks noGrp="1"/>
          </p:cNvSpPr>
          <p:nvPr>
            <p:ph sz="half" idx="1"/>
          </p:nvPr>
        </p:nvSpPr>
        <p:spPr>
          <a:xfrm>
            <a:off x="457200" y="1600201"/>
            <a:ext cx="3886200" cy="4525963"/>
          </a:xfrm>
          <a:solidFill>
            <a:schemeClr val="bg2"/>
          </a:solidFill>
        </p:spPr>
        <p:txBody>
          <a:bodyPr>
            <a:normAutofit/>
          </a:bodyPr>
          <a:lstStyle/>
          <a:p>
            <a:pPr marL="0" indent="0" algn="ctr">
              <a:buNone/>
            </a:pPr>
            <a:r>
              <a:rPr lang="en-US" sz="1600" b="1" dirty="0" smtClean="0"/>
              <a:t>90 Minutes – One Session</a:t>
            </a:r>
          </a:p>
          <a:p>
            <a:pPr marL="0" indent="0">
              <a:buNone/>
            </a:pPr>
            <a:endParaRPr lang="en-US" sz="1600" dirty="0"/>
          </a:p>
          <a:p>
            <a:r>
              <a:rPr lang="en-US" sz="1600" b="1" dirty="0" smtClean="0"/>
              <a:t>Welcome, Prayer and Overview</a:t>
            </a:r>
          </a:p>
          <a:p>
            <a:pPr marL="0" indent="0">
              <a:buNone/>
            </a:pPr>
            <a:endParaRPr lang="en-US" sz="1600" b="1" dirty="0" smtClean="0"/>
          </a:p>
          <a:p>
            <a:r>
              <a:rPr lang="en-US" sz="1600" b="1" dirty="0" smtClean="0"/>
              <a:t>One minute story of a relationship in which you have seen the image of God</a:t>
            </a:r>
          </a:p>
          <a:p>
            <a:endParaRPr lang="en-US" sz="1600" b="1" dirty="0"/>
          </a:p>
          <a:p>
            <a:r>
              <a:rPr lang="en-US" sz="1600" b="1" dirty="0" smtClean="0"/>
              <a:t>History of Marriage</a:t>
            </a:r>
          </a:p>
          <a:p>
            <a:endParaRPr lang="en-US" sz="1600" b="1" dirty="0"/>
          </a:p>
          <a:p>
            <a:r>
              <a:rPr lang="en-US" sz="1600" b="1" dirty="0" smtClean="0"/>
              <a:t>Changing Norms and Trends</a:t>
            </a:r>
          </a:p>
          <a:p>
            <a:endParaRPr lang="en-US" sz="1600" b="1" dirty="0"/>
          </a:p>
          <a:p>
            <a:r>
              <a:rPr lang="en-US" sz="1600" b="1" dirty="0" smtClean="0"/>
              <a:t>Biblical and Theological Dimensions</a:t>
            </a:r>
          </a:p>
          <a:p>
            <a:endParaRPr lang="en-US" sz="1600" b="1" dirty="0"/>
          </a:p>
          <a:p>
            <a:r>
              <a:rPr lang="en-US" sz="1600" b="1" dirty="0" smtClean="0"/>
              <a:t>Thank You and Closing Prayer</a:t>
            </a:r>
            <a:endParaRPr lang="en-US" sz="1600" b="1" dirty="0"/>
          </a:p>
        </p:txBody>
      </p:sp>
      <p:sp>
        <p:nvSpPr>
          <p:cNvPr id="3" name="Content Placeholder 2"/>
          <p:cNvSpPr>
            <a:spLocks noGrp="1"/>
          </p:cNvSpPr>
          <p:nvPr>
            <p:ph sz="half" idx="2"/>
          </p:nvPr>
        </p:nvSpPr>
        <p:spPr>
          <a:xfrm>
            <a:off x="4876800" y="1600200"/>
            <a:ext cx="4038600" cy="4525963"/>
          </a:xfrm>
          <a:solidFill>
            <a:schemeClr val="accent1">
              <a:lumMod val="40000"/>
              <a:lumOff val="60000"/>
            </a:schemeClr>
          </a:solidFill>
        </p:spPr>
        <p:txBody>
          <a:bodyPr>
            <a:normAutofit/>
          </a:bodyPr>
          <a:lstStyle/>
          <a:p>
            <a:pPr marL="0" indent="0" algn="ctr">
              <a:buNone/>
            </a:pPr>
            <a:r>
              <a:rPr lang="en-US" sz="1600" b="1" dirty="0" smtClean="0"/>
              <a:t>3 - 35 Minute Sessions</a:t>
            </a:r>
          </a:p>
          <a:p>
            <a:pPr marL="0" indent="0">
              <a:buNone/>
            </a:pPr>
            <a:endParaRPr lang="en-US" sz="1600" dirty="0"/>
          </a:p>
          <a:p>
            <a:pPr>
              <a:spcAft>
                <a:spcPts val="384"/>
              </a:spcAft>
            </a:pPr>
            <a:r>
              <a:rPr lang="en-US" sz="1600" b="1" dirty="0" smtClean="0"/>
              <a:t>Welcome, Prayer and Overview (each session)</a:t>
            </a:r>
            <a:endParaRPr lang="en-US" sz="1600" dirty="0" smtClean="0"/>
          </a:p>
          <a:p>
            <a:r>
              <a:rPr lang="en-US" sz="1600" b="1" dirty="0" smtClean="0"/>
              <a:t>One minute story of a relationship in which you have seen the image of God (each session)</a:t>
            </a:r>
          </a:p>
          <a:p>
            <a:pPr>
              <a:spcAft>
                <a:spcPts val="384"/>
              </a:spcAft>
            </a:pPr>
            <a:r>
              <a:rPr lang="en-US" sz="1600" b="1" dirty="0" smtClean="0"/>
              <a:t>Session One – History of Marriage</a:t>
            </a:r>
            <a:endParaRPr lang="en-US" sz="1600" dirty="0" smtClean="0"/>
          </a:p>
          <a:p>
            <a:pPr>
              <a:spcAft>
                <a:spcPts val="384"/>
              </a:spcAft>
            </a:pPr>
            <a:r>
              <a:rPr lang="en-US" sz="1600" b="1" dirty="0" smtClean="0"/>
              <a:t>Session Two – Changing Norms and Trends</a:t>
            </a:r>
            <a:endParaRPr lang="en-US" sz="1600" dirty="0" smtClean="0"/>
          </a:p>
          <a:p>
            <a:pPr>
              <a:spcAft>
                <a:spcPts val="384"/>
              </a:spcAft>
            </a:pPr>
            <a:r>
              <a:rPr lang="en-US" sz="1600" b="1" dirty="0" smtClean="0"/>
              <a:t>Session Three – Biblical and Theological Dimensions</a:t>
            </a:r>
            <a:endParaRPr lang="en-US" sz="1600" dirty="0" smtClean="0"/>
          </a:p>
          <a:p>
            <a:pPr>
              <a:spcAft>
                <a:spcPts val="384"/>
              </a:spcAft>
            </a:pPr>
            <a:r>
              <a:rPr lang="en-US" sz="1600" b="1" dirty="0" smtClean="0"/>
              <a:t>Thank You and Closing Prayer (each session)</a:t>
            </a:r>
            <a:endParaRPr lang="en-US" sz="1600" b="1" dirty="0"/>
          </a:p>
        </p:txBody>
      </p:sp>
      <p:sp>
        <p:nvSpPr>
          <p:cNvPr id="7" name="TextBox 6"/>
          <p:cNvSpPr txBox="1"/>
          <p:nvPr/>
        </p:nvSpPr>
        <p:spPr>
          <a:xfrm>
            <a:off x="4114800" y="1524000"/>
            <a:ext cx="990600" cy="830997"/>
          </a:xfrm>
          <a:prstGeom prst="rect">
            <a:avLst/>
          </a:prstGeom>
          <a:noFill/>
        </p:spPr>
        <p:txBody>
          <a:bodyPr wrap="square" rtlCol="0">
            <a:spAutoFit/>
          </a:bodyPr>
          <a:lstStyle/>
          <a:p>
            <a:pPr algn="ctr"/>
            <a:r>
              <a:rPr lang="en-US" sz="4800" b="1" dirty="0" smtClean="0"/>
              <a:t>OR</a:t>
            </a:r>
            <a:endParaRPr lang="en-US" sz="4800" b="1" dirty="0"/>
          </a:p>
        </p:txBody>
      </p:sp>
    </p:spTree>
    <p:extLst>
      <p:ext uri="{BB962C8B-B14F-4D97-AF65-F5344CB8AC3E}">
        <p14:creationId xmlns:p14="http://schemas.microsoft.com/office/powerpoint/2010/main" val="36341469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Group 53"/>
          <p:cNvGraphicFramePr>
            <a:graphicFrameLocks noGrp="1"/>
          </p:cNvGraphicFramePr>
          <p:nvPr>
            <p:extLst>
              <p:ext uri="{D42A27DB-BD31-4B8C-83A1-F6EECF244321}">
                <p14:modId xmlns:p14="http://schemas.microsoft.com/office/powerpoint/2010/main" val="464223450"/>
              </p:ext>
            </p:extLst>
          </p:nvPr>
        </p:nvGraphicFramePr>
        <p:xfrm>
          <a:off x="228601" y="914399"/>
          <a:ext cx="8686801" cy="5926053"/>
        </p:xfrm>
        <a:graphic>
          <a:graphicData uri="http://schemas.openxmlformats.org/drawingml/2006/table">
            <a:tbl>
              <a:tblPr>
                <a:tableStyleId>{69CF1AB2-1976-4502-BF36-3FF5EA218861}</a:tableStyleId>
              </a:tblPr>
              <a:tblGrid>
                <a:gridCol w="1447799"/>
                <a:gridCol w="2895601"/>
                <a:gridCol w="3276599"/>
                <a:gridCol w="1066802"/>
              </a:tblGrid>
              <a:tr h="474749">
                <a:tc>
                  <a:txBody>
                    <a:bodyPr/>
                    <a:lstStyle/>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1" u="none" strike="noStrike" cap="none" normalizeH="0" baseline="0" dirty="0" smtClean="0">
                          <a:ln>
                            <a:noFill/>
                          </a:ln>
                          <a:solidFill>
                            <a:schemeClr val="tx1"/>
                          </a:solidFill>
                          <a:effectLst/>
                          <a:latin typeface="Calisto MT" pitchFamily="18" charset="0"/>
                        </a:rPr>
                        <a:t>Module</a:t>
                      </a:r>
                    </a:p>
                  </a:txBody>
                  <a:tcPr anchor="ctr" horzOverflow="overflow">
                    <a:solidFill>
                      <a:schemeClr val="bg1">
                        <a:lumMod val="75000"/>
                      </a:schemeClr>
                    </a:solidFill>
                  </a:tcPr>
                </a:tc>
                <a:tc>
                  <a:txBody>
                    <a:bodyPr/>
                    <a:lstStyle/>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1" u="none" strike="noStrike" cap="none" normalizeH="0" baseline="0" dirty="0" smtClean="0">
                          <a:ln>
                            <a:noFill/>
                          </a:ln>
                          <a:solidFill>
                            <a:schemeClr val="tx1"/>
                          </a:solidFill>
                          <a:effectLst/>
                          <a:latin typeface="Calisto MT" pitchFamily="18" charset="0"/>
                        </a:rPr>
                        <a:t>90 Minute Design</a:t>
                      </a:r>
                      <a:endParaRPr kumimoji="0" lang="en-US" sz="1200" b="1" i="0" u="none" strike="noStrike" cap="none" normalizeH="0" baseline="0" dirty="0" smtClean="0">
                        <a:ln>
                          <a:noFill/>
                        </a:ln>
                        <a:solidFill>
                          <a:schemeClr val="tx1"/>
                        </a:solidFill>
                        <a:effectLst/>
                        <a:latin typeface="Calisto MT" pitchFamily="18" charset="0"/>
                        <a:ea typeface="ＭＳ Ｐゴシック" charset="-128"/>
                        <a:cs typeface="ＭＳ Ｐゴシック" charset="-128"/>
                      </a:endParaRPr>
                    </a:p>
                  </a:txBody>
                  <a:tcPr anchor="ctr" horzOverflow="overflow">
                    <a:solidFill>
                      <a:schemeClr val="bg1">
                        <a:lumMod val="75000"/>
                      </a:schemeClr>
                    </a:solidFill>
                  </a:tcPr>
                </a:tc>
                <a:tc>
                  <a:txBody>
                    <a:bodyPr/>
                    <a:lstStyle/>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1" i="0" u="none" strike="noStrike" cap="none" normalizeH="0" baseline="0" dirty="0" smtClean="0">
                          <a:ln>
                            <a:noFill/>
                          </a:ln>
                          <a:solidFill>
                            <a:schemeClr val="tx1"/>
                          </a:solidFill>
                          <a:effectLst/>
                          <a:latin typeface="Calisto MT" pitchFamily="18" charset="0"/>
                          <a:ea typeface="ＭＳ Ｐゴシック" charset="-128"/>
                          <a:cs typeface="ＭＳ Ｐゴシック" charset="-128"/>
                        </a:rPr>
                        <a:t>3 – 35 Minute Sessions Design</a:t>
                      </a:r>
                    </a:p>
                  </a:txBody>
                  <a:tcPr anchor="ctr" horzOverflow="overflow">
                    <a:solidFill>
                      <a:schemeClr val="bg1">
                        <a:lumMod val="75000"/>
                      </a:schemeClr>
                    </a:solidFill>
                  </a:tcPr>
                </a:tc>
                <a:tc>
                  <a:txBody>
                    <a:bodyPr/>
                    <a:lstStyle/>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1" i="0" u="none" strike="noStrike" cap="none" normalizeH="0" baseline="0" dirty="0" smtClean="0">
                          <a:ln>
                            <a:noFill/>
                          </a:ln>
                          <a:solidFill>
                            <a:schemeClr val="tx1"/>
                          </a:solidFill>
                          <a:effectLst/>
                          <a:latin typeface="Calisto MT" pitchFamily="18" charset="0"/>
                          <a:ea typeface="ＭＳ Ｐゴシック" charset="-128"/>
                          <a:cs typeface="ＭＳ Ｐゴシック" charset="-128"/>
                        </a:rPr>
                        <a:t>Materials</a:t>
                      </a:r>
                    </a:p>
                  </a:txBody>
                  <a:tcPr anchor="ctr" horzOverflow="overflow">
                    <a:solidFill>
                      <a:schemeClr val="bg1">
                        <a:lumMod val="75000"/>
                      </a:schemeClr>
                    </a:solidFill>
                  </a:tcPr>
                </a:tc>
              </a:tr>
              <a:tr h="1658852">
                <a:tc>
                  <a:txBody>
                    <a:bodyPr/>
                    <a:lstStyle/>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0" u="none" strike="noStrike" kern="1200" cap="none" normalizeH="0" baseline="0" dirty="0" smtClean="0">
                          <a:ln>
                            <a:noFill/>
                          </a:ln>
                          <a:effectLst/>
                          <a:latin typeface="Calisto MT" pitchFamily="18" charset="0"/>
                        </a:rPr>
                        <a:t>WELCOME &amp; OVERVIEW</a:t>
                      </a:r>
                    </a:p>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0" i="0" u="none" strike="noStrike" kern="1200" cap="none" normalizeH="0" baseline="0" dirty="0" smtClean="0">
                          <a:ln>
                            <a:noFill/>
                          </a:ln>
                          <a:solidFill>
                            <a:schemeClr val="tx1">
                              <a:lumMod val="95000"/>
                              <a:lumOff val="5000"/>
                            </a:schemeClr>
                          </a:solidFill>
                          <a:effectLst/>
                          <a:latin typeface="Calisto MT" pitchFamily="18" charset="0"/>
                          <a:ea typeface="+mn-ea"/>
                          <a:cs typeface="+mn-cs"/>
                        </a:rPr>
                        <a:t>5 min.</a:t>
                      </a:r>
                    </a:p>
                  </a:txBody>
                  <a:tcPr anchor="ctr" horzOverflow="overflow">
                    <a:solidFill>
                      <a:schemeClr val="bg1"/>
                    </a:solidFill>
                  </a:tcPr>
                </a:tc>
                <a:tc>
                  <a:txBody>
                    <a:bodyPr/>
                    <a:lstStyle/>
                    <a:p>
                      <a:pPr marL="171450" indent="-171450">
                        <a:buFont typeface="Arial" panose="020B0604020202020204" pitchFamily="34" charset="0"/>
                        <a:buChar char="•"/>
                      </a:pPr>
                      <a:r>
                        <a:rPr lang="en-US" sz="1200" baseline="0" dirty="0" smtClean="0">
                          <a:latin typeface="Calisto MT" pitchFamily="18" charset="0"/>
                        </a:rPr>
                        <a:t>Gather and introductions </a:t>
                      </a:r>
                    </a:p>
                    <a:p>
                      <a:pPr marL="171450" indent="-171450">
                        <a:buFont typeface="Arial" panose="020B0604020202020204" pitchFamily="34" charset="0"/>
                        <a:buChar char="•"/>
                      </a:pPr>
                      <a:r>
                        <a:rPr lang="en-US" sz="1200" baseline="0" dirty="0" smtClean="0">
                          <a:latin typeface="Calisto MT" pitchFamily="18" charset="0"/>
                        </a:rPr>
                        <a:t>Prayer for Guidance - #57 or 58 BCP page 832</a:t>
                      </a:r>
                    </a:p>
                    <a:p>
                      <a:pPr marL="171450" indent="-171450">
                        <a:buFont typeface="Arial" panose="020B0604020202020204" pitchFamily="34" charset="0"/>
                        <a:buChar char="•"/>
                      </a:pPr>
                      <a:r>
                        <a:rPr lang="en-US" sz="1200" baseline="0" dirty="0" smtClean="0">
                          <a:latin typeface="Calisto MT" pitchFamily="18" charset="0"/>
                        </a:rPr>
                        <a:t>Overview and Context for this conversation</a:t>
                      </a:r>
                    </a:p>
                    <a:p>
                      <a:pPr marL="171450" indent="-171450">
                        <a:buFont typeface="Arial" panose="020B0604020202020204" pitchFamily="34" charset="0"/>
                        <a:buChar char="•"/>
                      </a:pPr>
                      <a:r>
                        <a:rPr lang="en-US" sz="1200" baseline="0" dirty="0" smtClean="0">
                          <a:latin typeface="Calisto MT" pitchFamily="18" charset="0"/>
                        </a:rPr>
                        <a:t>Hand out packets with three one page summary documents for use during the session</a:t>
                      </a:r>
                      <a:endParaRPr lang="en-US" sz="1200" dirty="0">
                        <a:latin typeface="Calisto MT" pitchFamily="18" charset="0"/>
                      </a:endParaRPr>
                    </a:p>
                  </a:txBody>
                  <a:tcPr anchor="ctr" horzOverflow="overflow">
                    <a:solidFill>
                      <a:schemeClr val="bg1"/>
                    </a:solidFill>
                  </a:tcPr>
                </a:tc>
                <a:tc>
                  <a:txBody>
                    <a:bodyPr/>
                    <a:lstStyle/>
                    <a:p>
                      <a:pPr marL="171450" indent="-171450">
                        <a:buFont typeface="Arial" panose="020B0604020202020204" pitchFamily="34" charset="0"/>
                        <a:buChar char="•"/>
                      </a:pPr>
                      <a:r>
                        <a:rPr lang="en-US" sz="1200" baseline="0" dirty="0" smtClean="0">
                          <a:latin typeface="Calisto MT" pitchFamily="18" charset="0"/>
                        </a:rPr>
                        <a:t>Gather and introductions </a:t>
                      </a:r>
                    </a:p>
                    <a:p>
                      <a:pPr marL="171450" indent="-171450">
                        <a:buFont typeface="Arial" panose="020B0604020202020204" pitchFamily="34" charset="0"/>
                        <a:buChar char="•"/>
                      </a:pPr>
                      <a:r>
                        <a:rPr lang="en-US" sz="1200" baseline="0" dirty="0" smtClean="0">
                          <a:latin typeface="Calisto MT" pitchFamily="18" charset="0"/>
                        </a:rPr>
                        <a:t>Prayer for Guidance - #57 or 58 BCP page 832</a:t>
                      </a:r>
                    </a:p>
                    <a:p>
                      <a:pPr marL="171450" indent="-171450">
                        <a:buFont typeface="Arial" panose="020B0604020202020204" pitchFamily="34" charset="0"/>
                        <a:buChar char="•"/>
                      </a:pPr>
                      <a:r>
                        <a:rPr lang="en-US" sz="1200" baseline="0" dirty="0" smtClean="0">
                          <a:latin typeface="Calisto MT" pitchFamily="18" charset="0"/>
                        </a:rPr>
                        <a:t>Overview and Context for this conversation</a:t>
                      </a:r>
                      <a:endParaRPr lang="en-US" sz="1200" dirty="0">
                        <a:latin typeface="Calisto MT" pitchFamily="18" charset="0"/>
                      </a:endParaRPr>
                    </a:p>
                  </a:txBody>
                  <a:tcPr anchor="ctr" horzOverflow="overflow">
                    <a:solidFill>
                      <a:schemeClr val="bg1"/>
                    </a:solidFill>
                  </a:tcPr>
                </a:tc>
                <a:tc>
                  <a:txBody>
                    <a:bodyPr/>
                    <a:lstStyle/>
                    <a:p>
                      <a:r>
                        <a:rPr lang="en-US" sz="1200" dirty="0" smtClean="0">
                          <a:latin typeface="Calisto MT" pitchFamily="18" charset="0"/>
                        </a:rPr>
                        <a:t>Slides 1,2</a:t>
                      </a:r>
                    </a:p>
                  </a:txBody>
                  <a:tcPr anchor="ctr" horzOverflow="overflow">
                    <a:solidFill>
                      <a:schemeClr val="bg1"/>
                    </a:solidFill>
                  </a:tcPr>
                </a:tc>
              </a:tr>
              <a:tr h="3792452">
                <a:tc>
                  <a:txBody>
                    <a:bodyPr/>
                    <a:lstStyle/>
                    <a:p>
                      <a:r>
                        <a:rPr lang="en-US" sz="1200" baseline="0" dirty="0" smtClean="0">
                          <a:latin typeface="Calisto MT" pitchFamily="18" charset="0"/>
                        </a:rPr>
                        <a:t>STORIES OF RELATIONSHIPS</a:t>
                      </a:r>
                    </a:p>
                    <a:p>
                      <a:r>
                        <a:rPr lang="en-US" sz="1200" kern="1200" dirty="0" smtClean="0">
                          <a:solidFill>
                            <a:schemeClr val="dk1"/>
                          </a:solidFill>
                          <a:latin typeface="Calisto MT" pitchFamily="18" charset="0"/>
                          <a:ea typeface="+mn-ea"/>
                          <a:cs typeface="+mn-cs"/>
                        </a:rPr>
                        <a:t>5-10 minutes </a:t>
                      </a:r>
                      <a:endParaRPr lang="en-US" sz="1200" baseline="0" dirty="0" smtClean="0">
                        <a:latin typeface="Calisto MT" pitchFamily="18" charset="0"/>
                      </a:endParaRPr>
                    </a:p>
                  </a:txBody>
                  <a:tcPr anchor="ctr" horzOverflow="overflow">
                    <a:solidFill>
                      <a:schemeClr val="bg1"/>
                    </a:solidFill>
                  </a:tcPr>
                </a:tc>
                <a:tc>
                  <a:txBody>
                    <a:bodyPr/>
                    <a:lstStyle/>
                    <a:p>
                      <a:pPr lvl="0">
                        <a:buFont typeface="Arial" pitchFamily="34" charset="0"/>
                        <a:buChar char="•"/>
                      </a:pPr>
                      <a:r>
                        <a:rPr lang="en-US" sz="1200" kern="1200" dirty="0" smtClean="0">
                          <a:solidFill>
                            <a:schemeClr val="dk1"/>
                          </a:solidFill>
                          <a:latin typeface="Calisto MT" pitchFamily="18" charset="0"/>
                          <a:ea typeface="+mn-ea"/>
                          <a:cs typeface="+mn-cs"/>
                        </a:rPr>
                        <a:t> Guided by principles laid out in General Convention Resolution D039-2000, which names values that the church upholds for its members in relationships: "fidelity, monogamy, mutual affection and respect, careful, honest communication, and the holy love which enables those in such relationships to see in each other the image of God:“</a:t>
                      </a:r>
                    </a:p>
                    <a:p>
                      <a:pPr lvl="0">
                        <a:buFont typeface="Arial" pitchFamily="34" charset="0"/>
                        <a:buNone/>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i="1" kern="1200" dirty="0" smtClean="0">
                          <a:solidFill>
                            <a:schemeClr val="dk1"/>
                          </a:solidFill>
                          <a:latin typeface="Calisto MT" pitchFamily="18" charset="0"/>
                          <a:ea typeface="+mn-ea"/>
                          <a:cs typeface="+mn-cs"/>
                        </a:rPr>
                        <a:t>Tell a one minute story about your relationship or one you know well in which you have seen the image of God. (in triads)</a:t>
                      </a:r>
                    </a:p>
                    <a:p>
                      <a:pPr lvl="0">
                        <a:buFont typeface="Arial" pitchFamily="34" charset="0"/>
                        <a:buChar char="•"/>
                      </a:pPr>
                      <a:endParaRPr lang="en-US" sz="1200" i="1" kern="1200" dirty="0" smtClean="0">
                        <a:solidFill>
                          <a:schemeClr val="dk1"/>
                        </a:solidFill>
                        <a:latin typeface="Calisto MT" pitchFamily="18" charset="0"/>
                        <a:ea typeface="+mn-ea"/>
                        <a:cs typeface="+mn-cs"/>
                      </a:endParaRPr>
                    </a:p>
                    <a:p>
                      <a:pPr lvl="0">
                        <a:buFont typeface="Arial" pitchFamily="34" charset="0"/>
                        <a:buChar char="•"/>
                      </a:pPr>
                      <a:r>
                        <a:rPr lang="en-US" sz="1200" i="1" kern="1200" dirty="0" smtClean="0">
                          <a:solidFill>
                            <a:schemeClr val="dk1"/>
                          </a:solidFill>
                          <a:latin typeface="Calisto MT" pitchFamily="18" charset="0"/>
                          <a:ea typeface="+mn-ea"/>
                          <a:cs typeface="+mn-cs"/>
                        </a:rPr>
                        <a:t> Invite people to record and send one minute video to </a:t>
                      </a:r>
                      <a:r>
                        <a:rPr lang="en-US" sz="1200" i="1" kern="1200" dirty="0" smtClean="0">
                          <a:solidFill>
                            <a:schemeClr val="dk1"/>
                          </a:solidFill>
                          <a:latin typeface="Calisto MT" pitchFamily="18" charset="0"/>
                          <a:ea typeface="+mn-ea"/>
                          <a:cs typeface="+mn-cs"/>
                          <a:hlinkClick r:id="rId3"/>
                        </a:rPr>
                        <a:t>taskforceonmarriage@gmail.com</a:t>
                      </a:r>
                      <a:endParaRPr lang="en-US" sz="1200" i="1" kern="1200" dirty="0" smtClean="0">
                        <a:solidFill>
                          <a:schemeClr val="dk1"/>
                        </a:solidFill>
                        <a:latin typeface="Calisto MT" pitchFamily="18" charset="0"/>
                        <a:ea typeface="+mn-ea"/>
                        <a:cs typeface="+mn-cs"/>
                      </a:endParaRPr>
                    </a:p>
                    <a:p>
                      <a:pPr lvl="0">
                        <a:buFont typeface="Arial" pitchFamily="34" charset="0"/>
                        <a:buChar char="•"/>
                      </a:pPr>
                      <a:r>
                        <a:rPr lang="en-US" sz="1200" i="1" kern="1200" dirty="0" smtClean="0">
                          <a:solidFill>
                            <a:schemeClr val="dk1"/>
                          </a:solidFill>
                          <a:latin typeface="Calisto MT" pitchFamily="18" charset="0"/>
                          <a:ea typeface="+mn-ea"/>
                          <a:cs typeface="+mn-cs"/>
                        </a:rPr>
                        <a:t> AND/OR post written response to </a:t>
                      </a:r>
                      <a:r>
                        <a:rPr lang="en-US" sz="1200" i="1" u="sng" kern="1200" dirty="0" smtClean="0">
                          <a:solidFill>
                            <a:schemeClr val="dk1"/>
                          </a:solidFill>
                          <a:latin typeface="Calisto MT" pitchFamily="18" charset="0"/>
                          <a:ea typeface="+mn-ea"/>
                          <a:cs typeface="+mn-cs"/>
                          <a:hlinkClick r:id="rId4"/>
                        </a:rPr>
                        <a:t>www.facebook.com/A050taskforce</a:t>
                      </a:r>
                      <a:endParaRPr lang="en-US" sz="1200" kern="1200" dirty="0">
                        <a:solidFill>
                          <a:schemeClr val="dk1"/>
                        </a:solidFill>
                        <a:latin typeface="Calisto MT" pitchFamily="18" charset="0"/>
                        <a:ea typeface="+mn-ea"/>
                        <a:cs typeface="+mn-cs"/>
                      </a:endParaRPr>
                    </a:p>
                  </a:txBody>
                  <a:tcPr anchor="ctr" horzOverflow="overflow">
                    <a:solidFill>
                      <a:schemeClr val="bg1"/>
                    </a:solidFill>
                  </a:tcPr>
                </a:tc>
                <a:tc>
                  <a:txBody>
                    <a:bodyPr/>
                    <a:lstStyle/>
                    <a:p>
                      <a:pPr lvl="0" algn="ctr">
                        <a:buFont typeface="Arial" pitchFamily="34" charset="0"/>
                        <a:buNone/>
                      </a:pPr>
                      <a:r>
                        <a:rPr lang="en-US" sz="1200" b="1" kern="1200" dirty="0" smtClean="0">
                          <a:solidFill>
                            <a:schemeClr val="dk1"/>
                          </a:solidFill>
                          <a:latin typeface="Calisto MT" pitchFamily="18" charset="0"/>
                          <a:ea typeface="+mn-ea"/>
                          <a:cs typeface="+mn-cs"/>
                        </a:rPr>
                        <a:t>Each time you gather</a:t>
                      </a:r>
                      <a:r>
                        <a:rPr lang="en-US" sz="1200" b="1" kern="1200" baseline="0" dirty="0" smtClean="0">
                          <a:solidFill>
                            <a:schemeClr val="dk1"/>
                          </a:solidFill>
                          <a:latin typeface="Calisto MT" pitchFamily="18" charset="0"/>
                          <a:ea typeface="+mn-ea"/>
                          <a:cs typeface="+mn-cs"/>
                        </a:rPr>
                        <a:t> begin with this exercise</a:t>
                      </a:r>
                    </a:p>
                    <a:p>
                      <a:pPr lvl="0" algn="ctr">
                        <a:buFont typeface="Arial" pitchFamily="34" charset="0"/>
                        <a:buNone/>
                      </a:pPr>
                      <a:endParaRPr lang="en-US" sz="1200" b="1"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 Guided by principles laid out in General Convention Resolution D039-2000, which names values that the church upholds for its members in relationships: "fidelity, monogamy, mutual affection and respect, careful, honest communication, and the holy love which enables those in such relationships to see in each other the image of God:”</a:t>
                      </a:r>
                    </a:p>
                    <a:p>
                      <a:pPr lvl="0">
                        <a:buFont typeface="Arial" pitchFamily="34" charset="0"/>
                        <a:buNone/>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i="1" kern="1200" dirty="0" smtClean="0">
                          <a:solidFill>
                            <a:schemeClr val="dk1"/>
                          </a:solidFill>
                          <a:latin typeface="Calisto MT" pitchFamily="18" charset="0"/>
                          <a:ea typeface="+mn-ea"/>
                          <a:cs typeface="+mn-cs"/>
                        </a:rPr>
                        <a:t>Tell a one minute story about your relationship or one you know well in which you have seen the image of God. (in triads)</a:t>
                      </a:r>
                    </a:p>
                    <a:p>
                      <a:pPr lvl="0">
                        <a:buFont typeface="Arial" pitchFamily="34" charset="0"/>
                        <a:buChar char="•"/>
                      </a:pPr>
                      <a:endParaRPr lang="en-US" sz="1200" i="1" kern="1200" dirty="0" smtClean="0">
                        <a:solidFill>
                          <a:schemeClr val="dk1"/>
                        </a:solidFill>
                        <a:latin typeface="Calisto MT" pitchFamily="18" charset="0"/>
                        <a:ea typeface="+mn-ea"/>
                        <a:cs typeface="+mn-cs"/>
                      </a:endParaRPr>
                    </a:p>
                    <a:p>
                      <a:pPr lvl="0">
                        <a:buFont typeface="Arial" pitchFamily="34" charset="0"/>
                        <a:buChar char="•"/>
                      </a:pPr>
                      <a:r>
                        <a:rPr lang="en-US" sz="1200" i="1" kern="1200" dirty="0" smtClean="0">
                          <a:solidFill>
                            <a:schemeClr val="dk1"/>
                          </a:solidFill>
                          <a:latin typeface="Calisto MT" pitchFamily="18" charset="0"/>
                          <a:ea typeface="+mn-ea"/>
                          <a:cs typeface="+mn-cs"/>
                        </a:rPr>
                        <a:t> Invite people to record and send one minute video to </a:t>
                      </a:r>
                      <a:r>
                        <a:rPr lang="en-US" sz="1200" i="1" kern="1200" dirty="0" smtClean="0">
                          <a:solidFill>
                            <a:schemeClr val="dk1"/>
                          </a:solidFill>
                          <a:latin typeface="Calisto MT" pitchFamily="18" charset="0"/>
                          <a:ea typeface="+mn-ea"/>
                          <a:cs typeface="+mn-cs"/>
                          <a:hlinkClick r:id="rId3"/>
                        </a:rPr>
                        <a:t>taskforceonmarriage@gmail.com</a:t>
                      </a:r>
                      <a:endParaRPr lang="en-US" sz="1200" i="1" kern="1200" dirty="0" smtClean="0">
                        <a:solidFill>
                          <a:schemeClr val="dk1"/>
                        </a:solidFill>
                        <a:latin typeface="Calisto MT" pitchFamily="18" charset="0"/>
                        <a:ea typeface="+mn-ea"/>
                        <a:cs typeface="+mn-cs"/>
                      </a:endParaRPr>
                    </a:p>
                    <a:p>
                      <a:pPr lvl="0">
                        <a:buFont typeface="Arial" pitchFamily="34" charset="0"/>
                        <a:buChar char="•"/>
                      </a:pPr>
                      <a:r>
                        <a:rPr lang="en-US" sz="1200" i="1" kern="1200" dirty="0" smtClean="0">
                          <a:solidFill>
                            <a:schemeClr val="dk1"/>
                          </a:solidFill>
                          <a:latin typeface="Calisto MT" pitchFamily="18" charset="0"/>
                          <a:ea typeface="+mn-ea"/>
                          <a:cs typeface="+mn-cs"/>
                        </a:rPr>
                        <a:t> AND/OR post written response to </a:t>
                      </a:r>
                      <a:r>
                        <a:rPr lang="en-US" sz="1200" i="1" u="sng" kern="1200" dirty="0" smtClean="0">
                          <a:solidFill>
                            <a:schemeClr val="dk1"/>
                          </a:solidFill>
                          <a:latin typeface="Calisto MT" pitchFamily="18" charset="0"/>
                          <a:ea typeface="+mn-ea"/>
                          <a:cs typeface="+mn-cs"/>
                          <a:hlinkClick r:id="rId4"/>
                        </a:rPr>
                        <a:t>www.facebook.com/A050taskforce</a:t>
                      </a:r>
                      <a:endParaRPr lang="en-US" sz="1200" kern="1200" dirty="0">
                        <a:solidFill>
                          <a:schemeClr val="dk1"/>
                        </a:solidFill>
                        <a:latin typeface="Calisto MT" pitchFamily="18" charset="0"/>
                        <a:ea typeface="+mn-ea"/>
                        <a:cs typeface="+mn-cs"/>
                      </a:endParaRPr>
                    </a:p>
                  </a:txBody>
                  <a:tcPr anchor="ctr" horzOverflow="overflow">
                    <a:solidFill>
                      <a:schemeClr val="bg1"/>
                    </a:solidFill>
                  </a:tcPr>
                </a:tc>
                <a:tc>
                  <a:txBody>
                    <a:bodyPr/>
                    <a:lstStyle/>
                    <a:p>
                      <a:r>
                        <a:rPr lang="en-US" sz="1200" i="0" baseline="0" dirty="0" smtClean="0">
                          <a:latin typeface="Calisto MT" pitchFamily="18" charset="0"/>
                        </a:rPr>
                        <a:t>Slide 9</a:t>
                      </a:r>
                    </a:p>
                    <a:p>
                      <a:r>
                        <a:rPr lang="en-US" sz="1200" i="0" baseline="0" dirty="0" smtClean="0">
                          <a:latin typeface="Calisto MT" pitchFamily="18" charset="0"/>
                        </a:rPr>
                        <a:t>Stories of Relationships</a:t>
                      </a:r>
                    </a:p>
                  </a:txBody>
                  <a:tcPr anchor="ctr" horzOverflow="overflow">
                    <a:solidFill>
                      <a:schemeClr val="bg1"/>
                    </a:solidFill>
                  </a:tcPr>
                </a:tc>
              </a:tr>
            </a:tbl>
          </a:graphicData>
        </a:graphic>
      </p:graphicFrame>
      <p:sp>
        <p:nvSpPr>
          <p:cNvPr id="6" name="Rectangle 2"/>
          <p:cNvSpPr txBox="1">
            <a:spLocks noChangeArrowheads="1"/>
          </p:cNvSpPr>
          <p:nvPr/>
        </p:nvSpPr>
        <p:spPr>
          <a:xfrm>
            <a:off x="381000" y="381000"/>
            <a:ext cx="8052347" cy="533400"/>
          </a:xfrm>
          <a:prstGeom prst="rect">
            <a:avLst/>
          </a:prstGeom>
        </p:spPr>
        <p:txBody>
          <a:bodyPr>
            <a:normAutofit fontScale="97500"/>
          </a:bodyPr>
          <a:lstStyle/>
          <a:p>
            <a:pPr marL="0" marR="0" lvl="0" indent="0" algn="l" defTabSz="914400" rtl="0" eaLnBrk="1" fontAlgn="auto" latinLnBrk="0" hangingPunct="1">
              <a:lnSpc>
                <a:spcPct val="100000"/>
              </a:lnSpc>
              <a:spcBef>
                <a:spcPct val="0"/>
              </a:spcBef>
              <a:spcAft>
                <a:spcPts val="0"/>
              </a:spcAft>
              <a:buClrTx/>
              <a:buSzTx/>
              <a:buFontTx/>
              <a:buNone/>
              <a:defRPr/>
            </a:pPr>
            <a:r>
              <a:rPr lang="en-US" sz="2400" b="1" dirty="0" smtClean="0">
                <a:solidFill>
                  <a:schemeClr val="accent4">
                    <a:lumMod val="75000"/>
                  </a:schemeClr>
                </a:solidFill>
                <a:latin typeface="Calisto MT" pitchFamily="18" charset="0"/>
                <a:ea typeface="+mj-ea"/>
                <a:cs typeface="+mj-cs"/>
              </a:rPr>
              <a:t>“Carry-on Conversation” Facilitator Guide</a:t>
            </a:r>
            <a:endParaRPr kumimoji="0" lang="en-US" sz="2400" b="1" i="0" u="none" strike="noStrike" kern="1200" cap="none" spc="0" normalizeH="0" baseline="0" noProof="0" dirty="0">
              <a:ln>
                <a:noFill/>
              </a:ln>
              <a:solidFill>
                <a:schemeClr val="accent4">
                  <a:lumMod val="75000"/>
                </a:schemeClr>
              </a:solidFill>
              <a:effectLst/>
              <a:uLnTx/>
              <a:uFillTx/>
              <a:latin typeface="Calisto MT" pitchFamily="18" charset="0"/>
              <a:ea typeface="+mj-ea"/>
              <a:cs typeface="+mj-cs"/>
            </a:endParaRPr>
          </a:p>
        </p:txBody>
      </p:sp>
    </p:spTree>
    <p:extLst>
      <p:ext uri="{BB962C8B-B14F-4D97-AF65-F5344CB8AC3E}">
        <p14:creationId xmlns:p14="http://schemas.microsoft.com/office/powerpoint/2010/main" val="42382032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Group 53"/>
          <p:cNvGraphicFramePr>
            <a:graphicFrameLocks noGrp="1"/>
          </p:cNvGraphicFramePr>
          <p:nvPr>
            <p:extLst>
              <p:ext uri="{D42A27DB-BD31-4B8C-83A1-F6EECF244321}">
                <p14:modId xmlns:p14="http://schemas.microsoft.com/office/powerpoint/2010/main" val="464223450"/>
              </p:ext>
            </p:extLst>
          </p:nvPr>
        </p:nvGraphicFramePr>
        <p:xfrm>
          <a:off x="228600" y="228601"/>
          <a:ext cx="8686801" cy="6476999"/>
        </p:xfrm>
        <a:graphic>
          <a:graphicData uri="http://schemas.openxmlformats.org/drawingml/2006/table">
            <a:tbl>
              <a:tblPr>
                <a:tableStyleId>{69CF1AB2-1976-4502-BF36-3FF5EA218861}</a:tableStyleId>
              </a:tblPr>
              <a:tblGrid>
                <a:gridCol w="1371600"/>
                <a:gridCol w="2971799"/>
                <a:gridCol w="3276600"/>
                <a:gridCol w="1066802"/>
              </a:tblGrid>
              <a:tr h="300586">
                <a:tc>
                  <a:txBody>
                    <a:bodyPr/>
                    <a:lstStyle/>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1" u="none" strike="noStrike" cap="none" normalizeH="0" baseline="0" dirty="0" smtClean="0">
                          <a:ln>
                            <a:noFill/>
                          </a:ln>
                          <a:solidFill>
                            <a:schemeClr val="tx1"/>
                          </a:solidFill>
                          <a:effectLst/>
                        </a:rPr>
                        <a:t>Module</a:t>
                      </a:r>
                    </a:p>
                  </a:txBody>
                  <a:tcPr anchor="ctr" horzOverflow="overflow">
                    <a:solidFill>
                      <a:schemeClr val="bg1">
                        <a:lumMod val="75000"/>
                      </a:schemeClr>
                    </a:solidFill>
                  </a:tcPr>
                </a:tc>
                <a:tc>
                  <a:txBody>
                    <a:bodyPr/>
                    <a:lstStyle/>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1" u="none" strike="noStrike" cap="none" normalizeH="0" baseline="0" dirty="0" smtClean="0">
                          <a:ln>
                            <a:noFill/>
                          </a:ln>
                          <a:solidFill>
                            <a:schemeClr val="tx1"/>
                          </a:solidFill>
                          <a:effectLst/>
                        </a:rPr>
                        <a:t>90 Minute Design</a:t>
                      </a:r>
                      <a:endParaRPr kumimoji="0" lang="en-US" sz="1200" b="1" i="0" u="none" strike="noStrike" cap="none" normalizeH="0" baseline="0" dirty="0" smtClean="0">
                        <a:ln>
                          <a:noFill/>
                        </a:ln>
                        <a:solidFill>
                          <a:schemeClr val="tx1"/>
                        </a:solidFill>
                        <a:effectLst/>
                        <a:latin typeface="+mn-lt"/>
                        <a:ea typeface="ＭＳ Ｐゴシック" charset="-128"/>
                        <a:cs typeface="ＭＳ Ｐゴシック" charset="-128"/>
                      </a:endParaRPr>
                    </a:p>
                  </a:txBody>
                  <a:tcPr anchor="ctr" horzOverflow="overflow">
                    <a:solidFill>
                      <a:schemeClr val="bg1">
                        <a:lumMod val="75000"/>
                      </a:schemeClr>
                    </a:solidFill>
                  </a:tcPr>
                </a:tc>
                <a:tc>
                  <a:txBody>
                    <a:bodyPr/>
                    <a:lstStyle/>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1" i="0" u="none" strike="noStrike" cap="none" normalizeH="0" baseline="0" dirty="0" smtClean="0">
                          <a:ln>
                            <a:noFill/>
                          </a:ln>
                          <a:solidFill>
                            <a:schemeClr val="tx1"/>
                          </a:solidFill>
                          <a:effectLst/>
                          <a:latin typeface="+mn-lt"/>
                          <a:ea typeface="ＭＳ Ｐゴシック" charset="-128"/>
                          <a:cs typeface="ＭＳ Ｐゴシック" charset="-128"/>
                        </a:rPr>
                        <a:t>3 – 35 Minute Sessions Design</a:t>
                      </a:r>
                    </a:p>
                  </a:txBody>
                  <a:tcPr anchor="ctr" horzOverflow="overflow">
                    <a:solidFill>
                      <a:schemeClr val="bg1">
                        <a:lumMod val="75000"/>
                      </a:schemeClr>
                    </a:solidFill>
                  </a:tcPr>
                </a:tc>
                <a:tc>
                  <a:txBody>
                    <a:bodyPr/>
                    <a:lstStyle/>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1" i="0" u="none" strike="noStrike" cap="none" normalizeH="0" baseline="0" dirty="0" smtClean="0">
                          <a:ln>
                            <a:noFill/>
                          </a:ln>
                          <a:solidFill>
                            <a:schemeClr val="tx1"/>
                          </a:solidFill>
                          <a:effectLst/>
                          <a:latin typeface="+mn-lt"/>
                          <a:ea typeface="ＭＳ Ｐゴシック" charset="-128"/>
                          <a:cs typeface="ＭＳ Ｐゴシック" charset="-128"/>
                        </a:rPr>
                        <a:t>Materials</a:t>
                      </a:r>
                    </a:p>
                  </a:txBody>
                  <a:tcPr anchor="ctr" horzOverflow="overflow">
                    <a:solidFill>
                      <a:schemeClr val="bg1">
                        <a:lumMod val="75000"/>
                      </a:schemeClr>
                    </a:solidFill>
                  </a:tcPr>
                </a:tc>
              </a:tr>
              <a:tr h="2504885">
                <a:tc>
                  <a:txBody>
                    <a:bodyPr/>
                    <a:lstStyle/>
                    <a:p>
                      <a:r>
                        <a:rPr lang="en-US" sz="1200" dirty="0" smtClean="0">
                          <a:latin typeface="Calisto MT" pitchFamily="18" charset="0"/>
                        </a:rPr>
                        <a:t>HISTORY OF MARRIAGE</a:t>
                      </a:r>
                    </a:p>
                    <a:p>
                      <a:r>
                        <a:rPr lang="en-US" sz="1200" dirty="0" smtClean="0">
                          <a:latin typeface="Calisto MT" pitchFamily="18" charset="0"/>
                        </a:rPr>
                        <a:t>20-25 minutes</a:t>
                      </a:r>
                    </a:p>
                  </a:txBody>
                  <a:tcPr anchor="ctr" horzOverflow="overflow">
                    <a:solidFill>
                      <a:schemeClr val="bg1"/>
                    </a:solidFill>
                  </a:tcPr>
                </a:tc>
                <a:tc>
                  <a:txBody>
                    <a:bodyPr/>
                    <a:lstStyle/>
                    <a:p>
                      <a:pPr lvl="0">
                        <a:buFont typeface="Arial" pitchFamily="34" charset="0"/>
                        <a:buChar char="•"/>
                      </a:pPr>
                      <a:r>
                        <a:rPr lang="en-US" sz="1200" kern="1200" dirty="0" smtClean="0">
                          <a:solidFill>
                            <a:schemeClr val="dk1"/>
                          </a:solidFill>
                          <a:latin typeface="Calisto MT" pitchFamily="18" charset="0"/>
                          <a:ea typeface="+mn-ea"/>
                          <a:cs typeface="+mn-cs"/>
                        </a:rPr>
                        <a:t> Use one page summary of the key aspects regarding the history of marriage.</a:t>
                      </a:r>
                    </a:p>
                    <a:p>
                      <a:pPr lvl="0">
                        <a:buFont typeface="Arial" pitchFamily="34" charset="0"/>
                        <a:buChar char="•"/>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 Conversation and sharing of responses to these questions: (large group)</a:t>
                      </a:r>
                    </a:p>
                    <a:p>
                      <a:pPr lvl="0">
                        <a:buFont typeface="Arial" pitchFamily="34" charset="0"/>
                        <a:buChar char="•"/>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 QUESTIONS: </a:t>
                      </a:r>
                      <a:r>
                        <a:rPr lang="en-US" sz="1200" i="1" kern="1200" dirty="0" smtClean="0">
                          <a:solidFill>
                            <a:schemeClr val="dk1"/>
                          </a:solidFill>
                          <a:latin typeface="Calisto MT" pitchFamily="18" charset="0"/>
                          <a:ea typeface="+mn-ea"/>
                          <a:cs typeface="+mn-cs"/>
                        </a:rPr>
                        <a:t>What did you find surprising/affirming/unsettling about this historical synopsis?  How does this history help inform our contemporary understanding of marriage? (record key responses)</a:t>
                      </a:r>
                      <a:endParaRPr lang="en-US" sz="1200" kern="1200" dirty="0">
                        <a:solidFill>
                          <a:schemeClr val="dk1"/>
                        </a:solidFill>
                        <a:latin typeface="Calisto MT" pitchFamily="18" charset="0"/>
                        <a:ea typeface="+mn-ea"/>
                        <a:cs typeface="+mn-cs"/>
                      </a:endParaRPr>
                    </a:p>
                  </a:txBody>
                  <a:tcPr anchor="ctr" horzOverflow="overflow">
                    <a:solidFill>
                      <a:schemeClr val="bg1"/>
                    </a:solidFill>
                  </a:tcPr>
                </a:tc>
                <a:tc>
                  <a:txBody>
                    <a:bodyPr/>
                    <a:lstStyle/>
                    <a:p>
                      <a:pPr lvl="0" algn="ctr">
                        <a:buFont typeface="Arial" pitchFamily="34" charset="0"/>
                        <a:buNone/>
                      </a:pPr>
                      <a:r>
                        <a:rPr lang="en-US" sz="1200" b="1" u="sng" kern="1200" dirty="0" smtClean="0">
                          <a:solidFill>
                            <a:schemeClr val="dk1"/>
                          </a:solidFill>
                          <a:latin typeface="Calisto MT" pitchFamily="18" charset="0"/>
                          <a:ea typeface="+mn-ea"/>
                          <a:cs typeface="+mn-cs"/>
                        </a:rPr>
                        <a:t>Session One</a:t>
                      </a:r>
                    </a:p>
                    <a:p>
                      <a:pPr lvl="0">
                        <a:buFont typeface="Arial" pitchFamily="34" charset="0"/>
                        <a:buChar char="•"/>
                      </a:pPr>
                      <a:r>
                        <a:rPr lang="en-US" sz="1200" kern="1200" dirty="0" smtClean="0">
                          <a:solidFill>
                            <a:schemeClr val="dk1"/>
                          </a:solidFill>
                          <a:latin typeface="Calisto MT" pitchFamily="18" charset="0"/>
                          <a:ea typeface="+mn-ea"/>
                          <a:cs typeface="+mn-cs"/>
                        </a:rPr>
                        <a:t> Use one page summary of the key aspects regarding the history of marriage.</a:t>
                      </a:r>
                    </a:p>
                    <a:p>
                      <a:pPr lvl="0">
                        <a:buFont typeface="Arial" pitchFamily="34" charset="0"/>
                        <a:buChar char="•"/>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 Conversation and sharing of responses to these questions: (large group)</a:t>
                      </a:r>
                    </a:p>
                    <a:p>
                      <a:pPr lvl="0">
                        <a:buFont typeface="Arial" pitchFamily="34" charset="0"/>
                        <a:buChar char="•"/>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 QUESTIONS: </a:t>
                      </a:r>
                      <a:r>
                        <a:rPr lang="en-US" sz="1200" i="1" kern="1200" dirty="0" smtClean="0">
                          <a:solidFill>
                            <a:schemeClr val="dk1"/>
                          </a:solidFill>
                          <a:latin typeface="Calisto MT" pitchFamily="18" charset="0"/>
                          <a:ea typeface="+mn-ea"/>
                          <a:cs typeface="+mn-cs"/>
                        </a:rPr>
                        <a:t>What did you find surprising/affirming/unsettling about this historical synopsis?  How does this history help inform our contemporary understanding of marriage? (record key responses)</a:t>
                      </a:r>
                      <a:endParaRPr lang="en-US" sz="1200" kern="1200" dirty="0">
                        <a:solidFill>
                          <a:schemeClr val="dk1"/>
                        </a:solidFill>
                        <a:latin typeface="Calisto MT" pitchFamily="18" charset="0"/>
                        <a:ea typeface="+mn-ea"/>
                        <a:cs typeface="+mn-cs"/>
                      </a:endParaRPr>
                    </a:p>
                  </a:txBody>
                  <a:tcPr anchor="ctr" horzOverflow="overflow">
                    <a:solidFill>
                      <a:schemeClr val="bg1"/>
                    </a:solidFill>
                  </a:tcPr>
                </a:tc>
                <a:tc>
                  <a:txBody>
                    <a:bodyPr/>
                    <a:lstStyle/>
                    <a:p>
                      <a:r>
                        <a:rPr lang="en-US" sz="1200" dirty="0" smtClean="0">
                          <a:latin typeface="Calisto MT" pitchFamily="18" charset="0"/>
                        </a:rPr>
                        <a:t>Slide 11</a:t>
                      </a:r>
                    </a:p>
                    <a:p>
                      <a:r>
                        <a:rPr lang="en-US" sz="1200" baseline="0" dirty="0" smtClean="0">
                          <a:latin typeface="Calisto MT" pitchFamily="18" charset="0"/>
                        </a:rPr>
                        <a:t>History of Marriage</a:t>
                      </a:r>
                    </a:p>
                  </a:txBody>
                  <a:tcPr anchor="ctr" horzOverflow="overflow">
                    <a:solidFill>
                      <a:schemeClr val="bg1"/>
                    </a:solidFill>
                  </a:tcPr>
                </a:tc>
              </a:tr>
              <a:tr h="2104103">
                <a:tc>
                  <a:txBody>
                    <a:bodyPr/>
                    <a:lstStyle/>
                    <a:p>
                      <a:r>
                        <a:rPr lang="en-US" sz="1100" dirty="0" smtClean="0">
                          <a:latin typeface="Calisto MT" pitchFamily="18" charset="0"/>
                        </a:rPr>
                        <a:t>CHANGING</a:t>
                      </a:r>
                      <a:r>
                        <a:rPr lang="en-US" sz="1100" baseline="0" dirty="0" smtClean="0">
                          <a:latin typeface="Calisto MT" pitchFamily="18" charset="0"/>
                        </a:rPr>
                        <a:t> NORMS AND TRENDS</a:t>
                      </a:r>
                    </a:p>
                    <a:p>
                      <a:r>
                        <a:rPr lang="en-US" sz="1100" baseline="0" dirty="0" smtClean="0">
                          <a:latin typeface="Calisto MT" pitchFamily="18" charset="0"/>
                        </a:rPr>
                        <a:t>20-25 minutes</a:t>
                      </a:r>
                      <a:endParaRPr lang="en-US" sz="1100" dirty="0">
                        <a:latin typeface="Calisto MT" pitchFamily="18" charset="0"/>
                      </a:endParaRPr>
                    </a:p>
                  </a:txBody>
                  <a:tcPr anchor="ctr" horzOverflow="overflow">
                    <a:solidFill>
                      <a:schemeClr val="bg1"/>
                    </a:solidFill>
                  </a:tcPr>
                </a:tc>
                <a:tc>
                  <a:txBody>
                    <a:bodyPr/>
                    <a:lstStyle/>
                    <a:p>
                      <a:pPr lvl="0">
                        <a:buFont typeface="Arial" pitchFamily="34" charset="0"/>
                        <a:buChar char="•"/>
                      </a:pPr>
                      <a:r>
                        <a:rPr lang="en-US" sz="1200" kern="1200" dirty="0" smtClean="0">
                          <a:solidFill>
                            <a:schemeClr val="dk1"/>
                          </a:solidFill>
                          <a:latin typeface="Calisto MT" pitchFamily="18" charset="0"/>
                          <a:ea typeface="+mn-ea"/>
                          <a:cs typeface="+mn-cs"/>
                        </a:rPr>
                        <a:t> Use one page summary of key trends &amp; changes in norms </a:t>
                      </a:r>
                      <a:r>
                        <a:rPr lang="en-US" sz="1200" i="1" kern="1200" dirty="0" smtClean="0">
                          <a:solidFill>
                            <a:schemeClr val="dk1"/>
                          </a:solidFill>
                          <a:latin typeface="Calisto MT" pitchFamily="18" charset="0"/>
                          <a:ea typeface="+mn-ea"/>
                          <a:cs typeface="+mn-cs"/>
                        </a:rPr>
                        <a:t>vis-à-vis </a:t>
                      </a:r>
                      <a:r>
                        <a:rPr lang="en-US" sz="1200" kern="1200" dirty="0" smtClean="0">
                          <a:solidFill>
                            <a:schemeClr val="dk1"/>
                          </a:solidFill>
                          <a:latin typeface="Calisto MT" pitchFamily="18" charset="0"/>
                          <a:ea typeface="+mn-ea"/>
                          <a:cs typeface="+mn-cs"/>
                        </a:rPr>
                        <a:t>marriage</a:t>
                      </a:r>
                    </a:p>
                    <a:p>
                      <a:pPr lvl="0">
                        <a:buFont typeface="Arial" pitchFamily="34" charset="0"/>
                        <a:buChar char="•"/>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Conversation and sharing of responses (in small groups or 5-6)</a:t>
                      </a:r>
                    </a:p>
                    <a:p>
                      <a:pPr lvl="0">
                        <a:buFont typeface="Arial" pitchFamily="34" charset="0"/>
                        <a:buChar char="•"/>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QUESTION: </a:t>
                      </a:r>
                      <a:r>
                        <a:rPr lang="en-US" sz="1200" i="1" kern="1200" dirty="0" smtClean="0">
                          <a:solidFill>
                            <a:schemeClr val="dk1"/>
                          </a:solidFill>
                          <a:latin typeface="Calisto MT" pitchFamily="18" charset="0"/>
                          <a:ea typeface="+mn-ea"/>
                          <a:cs typeface="+mn-cs"/>
                        </a:rPr>
                        <a:t>How might these trends and others of which you are aware influence how the church understands marriage</a:t>
                      </a:r>
                      <a:r>
                        <a:rPr lang="en-US" sz="1200" kern="1200" dirty="0" smtClean="0">
                          <a:solidFill>
                            <a:schemeClr val="dk1"/>
                          </a:solidFill>
                          <a:latin typeface="Calisto MT" pitchFamily="18" charset="0"/>
                          <a:ea typeface="+mn-ea"/>
                          <a:cs typeface="+mn-cs"/>
                        </a:rPr>
                        <a:t>? </a:t>
                      </a:r>
                      <a:endParaRPr lang="en-US" sz="1200" kern="1200" dirty="0">
                        <a:solidFill>
                          <a:schemeClr val="dk1"/>
                        </a:solidFill>
                        <a:latin typeface="Calisto MT" pitchFamily="18" charset="0"/>
                        <a:ea typeface="+mn-ea"/>
                        <a:cs typeface="+mn-cs"/>
                      </a:endParaRPr>
                    </a:p>
                  </a:txBody>
                  <a:tcPr anchor="ctr" horzOverflow="overflow">
                    <a:solidFill>
                      <a:schemeClr val="bg1"/>
                    </a:solidFill>
                  </a:tcPr>
                </a:tc>
                <a:tc>
                  <a:txBody>
                    <a:bodyPr/>
                    <a:lstStyle/>
                    <a:p>
                      <a:pPr lvl="0" algn="ctr">
                        <a:buFont typeface="Arial" pitchFamily="34" charset="0"/>
                        <a:buNone/>
                      </a:pPr>
                      <a:r>
                        <a:rPr lang="en-US" sz="1200" b="1" u="sng" kern="1200" dirty="0" smtClean="0">
                          <a:solidFill>
                            <a:schemeClr val="dk1"/>
                          </a:solidFill>
                          <a:latin typeface="Calisto MT" pitchFamily="18" charset="0"/>
                          <a:ea typeface="+mn-ea"/>
                          <a:cs typeface="+mn-cs"/>
                        </a:rPr>
                        <a:t>Session</a:t>
                      </a:r>
                      <a:r>
                        <a:rPr lang="en-US" sz="1200" b="1" u="sng" kern="1200" baseline="0" dirty="0" smtClean="0">
                          <a:solidFill>
                            <a:schemeClr val="dk1"/>
                          </a:solidFill>
                          <a:latin typeface="Calisto MT" pitchFamily="18" charset="0"/>
                          <a:ea typeface="+mn-ea"/>
                          <a:cs typeface="+mn-cs"/>
                        </a:rPr>
                        <a:t> Two</a:t>
                      </a:r>
                      <a:endParaRPr lang="en-US" sz="1200" b="1" u="sng"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 Use one page summary of key trends &amp; changes in norms </a:t>
                      </a:r>
                      <a:r>
                        <a:rPr lang="en-US" sz="1200" i="1" kern="1200" dirty="0" smtClean="0">
                          <a:solidFill>
                            <a:schemeClr val="dk1"/>
                          </a:solidFill>
                          <a:latin typeface="Calisto MT" pitchFamily="18" charset="0"/>
                          <a:ea typeface="+mn-ea"/>
                          <a:cs typeface="+mn-cs"/>
                        </a:rPr>
                        <a:t>vis-à-vis </a:t>
                      </a:r>
                      <a:r>
                        <a:rPr lang="en-US" sz="1200" kern="1200" dirty="0" smtClean="0">
                          <a:solidFill>
                            <a:schemeClr val="dk1"/>
                          </a:solidFill>
                          <a:latin typeface="Calisto MT" pitchFamily="18" charset="0"/>
                          <a:ea typeface="+mn-ea"/>
                          <a:cs typeface="+mn-cs"/>
                        </a:rPr>
                        <a:t>marriage</a:t>
                      </a:r>
                    </a:p>
                    <a:p>
                      <a:pPr lvl="0">
                        <a:buFont typeface="Arial" pitchFamily="34" charset="0"/>
                        <a:buChar char="•"/>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Conversation and sharing of responses (in small groups or 5-6)</a:t>
                      </a:r>
                    </a:p>
                    <a:p>
                      <a:pPr lvl="0">
                        <a:buFont typeface="Arial" pitchFamily="34" charset="0"/>
                        <a:buChar char="•"/>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QUESTION: </a:t>
                      </a:r>
                      <a:r>
                        <a:rPr lang="en-US" sz="1200" i="1" kern="1200" dirty="0" smtClean="0">
                          <a:solidFill>
                            <a:schemeClr val="dk1"/>
                          </a:solidFill>
                          <a:latin typeface="Calisto MT" pitchFamily="18" charset="0"/>
                          <a:ea typeface="+mn-ea"/>
                          <a:cs typeface="+mn-cs"/>
                        </a:rPr>
                        <a:t>How might these trends and others of which you are aware influence how the church understands marriage</a:t>
                      </a:r>
                      <a:r>
                        <a:rPr lang="en-US" sz="1200" kern="1200" dirty="0" smtClean="0">
                          <a:solidFill>
                            <a:schemeClr val="dk1"/>
                          </a:solidFill>
                          <a:latin typeface="Calisto MT" pitchFamily="18" charset="0"/>
                          <a:ea typeface="+mn-ea"/>
                          <a:cs typeface="+mn-cs"/>
                        </a:rPr>
                        <a:t>? </a:t>
                      </a:r>
                      <a:endParaRPr lang="en-US" sz="1200" kern="1200" dirty="0">
                        <a:solidFill>
                          <a:schemeClr val="dk1"/>
                        </a:solidFill>
                        <a:latin typeface="Calisto MT" pitchFamily="18" charset="0"/>
                        <a:ea typeface="+mn-ea"/>
                        <a:cs typeface="+mn-cs"/>
                      </a:endParaRPr>
                    </a:p>
                  </a:txBody>
                  <a:tcPr anchor="ctr" horzOverflow="overflow">
                    <a:solidFill>
                      <a:schemeClr val="bg1"/>
                    </a:solidFill>
                  </a:tcPr>
                </a:tc>
                <a:tc>
                  <a:txBody>
                    <a:bodyPr/>
                    <a:lstStyle/>
                    <a:p>
                      <a:r>
                        <a:rPr lang="en-US" sz="1100" dirty="0" smtClean="0">
                          <a:latin typeface="Calisto MT" pitchFamily="18" charset="0"/>
                        </a:rPr>
                        <a:t>Slide</a:t>
                      </a:r>
                      <a:r>
                        <a:rPr lang="en-US" sz="1100" baseline="0" dirty="0" smtClean="0">
                          <a:latin typeface="Calisto MT" pitchFamily="18" charset="0"/>
                        </a:rPr>
                        <a:t> 12</a:t>
                      </a:r>
                      <a:endParaRPr lang="en-US" sz="1100" dirty="0" smtClean="0">
                        <a:latin typeface="Calisto MT" pitchFamily="18" charset="0"/>
                      </a:endParaRPr>
                    </a:p>
                    <a:p>
                      <a:r>
                        <a:rPr lang="en-US" sz="1100" dirty="0" smtClean="0">
                          <a:latin typeface="Calisto MT" pitchFamily="18" charset="0"/>
                        </a:rPr>
                        <a:t>Changing Norms</a:t>
                      </a:r>
                      <a:r>
                        <a:rPr lang="en-US" sz="1100" baseline="0" dirty="0" smtClean="0">
                          <a:latin typeface="Calisto MT" pitchFamily="18" charset="0"/>
                        </a:rPr>
                        <a:t> and Trends</a:t>
                      </a:r>
                      <a:endParaRPr lang="en-US" sz="1100" dirty="0" smtClean="0">
                        <a:latin typeface="Calisto MT" pitchFamily="18" charset="0"/>
                      </a:endParaRPr>
                    </a:p>
                  </a:txBody>
                  <a:tcPr anchor="ctr" horzOverflow="overflow">
                    <a:solidFill>
                      <a:schemeClr val="bg1"/>
                    </a:solidFill>
                  </a:tcPr>
                </a:tc>
              </a:tr>
              <a:tr h="1567425">
                <a:tc>
                  <a:txBody>
                    <a:bodyPr/>
                    <a:lstStyle/>
                    <a:p>
                      <a:r>
                        <a:rPr lang="en-US" sz="1100" dirty="0" smtClean="0">
                          <a:latin typeface="Calisto MT" pitchFamily="18" charset="0"/>
                        </a:rPr>
                        <a:t>BIBLICAL</a:t>
                      </a:r>
                      <a:r>
                        <a:rPr lang="en-US" sz="1100" baseline="0" dirty="0" smtClean="0">
                          <a:latin typeface="Calisto MT" pitchFamily="18" charset="0"/>
                        </a:rPr>
                        <a:t> AND  THEOLOGICAL</a:t>
                      </a:r>
                    </a:p>
                    <a:p>
                      <a:r>
                        <a:rPr lang="en-US" sz="1100" baseline="0" dirty="0" smtClean="0">
                          <a:latin typeface="Calisto MT" pitchFamily="18" charset="0"/>
                        </a:rPr>
                        <a:t>DIMENSIONS</a:t>
                      </a:r>
                    </a:p>
                    <a:p>
                      <a:r>
                        <a:rPr lang="en-US" sz="1100" baseline="0" dirty="0" smtClean="0">
                          <a:latin typeface="Calisto MT" pitchFamily="18" charset="0"/>
                        </a:rPr>
                        <a:t>20-25 minutes</a:t>
                      </a:r>
                      <a:endParaRPr lang="en-US" sz="1100" dirty="0">
                        <a:latin typeface="Calisto MT" pitchFamily="18" charset="0"/>
                      </a:endParaRPr>
                    </a:p>
                  </a:txBody>
                  <a:tcPr anchor="ctr" horzOverflow="overflow">
                    <a:solidFill>
                      <a:schemeClr val="bg1"/>
                    </a:solidFill>
                  </a:tcPr>
                </a:tc>
                <a:tc>
                  <a:txBody>
                    <a:bodyPr/>
                    <a:lstStyle/>
                    <a:p>
                      <a:pPr lvl="0">
                        <a:buFont typeface="Arial" pitchFamily="34" charset="0"/>
                        <a:buChar char="•"/>
                      </a:pPr>
                      <a:r>
                        <a:rPr lang="en-US" sz="1200" kern="1200" dirty="0" smtClean="0">
                          <a:solidFill>
                            <a:schemeClr val="dk1"/>
                          </a:solidFill>
                          <a:latin typeface="Calisto MT" pitchFamily="18" charset="0"/>
                          <a:ea typeface="+mn-ea"/>
                          <a:cs typeface="+mn-cs"/>
                        </a:rPr>
                        <a:t> Use one page summary of key biblical and theological themes/issues regarding how the church understands marriage.</a:t>
                      </a:r>
                    </a:p>
                    <a:p>
                      <a:pPr lvl="0">
                        <a:buFont typeface="Arial" pitchFamily="34" charset="0"/>
                        <a:buChar char="•"/>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QUESTION: </a:t>
                      </a:r>
                      <a:r>
                        <a:rPr lang="en-US" sz="1200" i="1" kern="1200" dirty="0" smtClean="0">
                          <a:solidFill>
                            <a:schemeClr val="dk1"/>
                          </a:solidFill>
                          <a:latin typeface="Calisto MT" pitchFamily="18" charset="0"/>
                          <a:ea typeface="+mn-ea"/>
                          <a:cs typeface="+mn-cs"/>
                        </a:rPr>
                        <a:t>Which of these themes is most central to your understanding of Christian marriage? (small groups of 5-6)</a:t>
                      </a:r>
                      <a:endParaRPr lang="en-US" sz="1200" kern="1200" dirty="0">
                        <a:solidFill>
                          <a:schemeClr val="dk1"/>
                        </a:solidFill>
                        <a:latin typeface="Calisto MT" pitchFamily="18" charset="0"/>
                        <a:ea typeface="+mn-ea"/>
                        <a:cs typeface="+mn-cs"/>
                      </a:endParaRPr>
                    </a:p>
                  </a:txBody>
                  <a:tcPr anchor="ctr" horzOverflow="overflow">
                    <a:solidFill>
                      <a:schemeClr val="bg1"/>
                    </a:solidFill>
                  </a:tcPr>
                </a:tc>
                <a:tc>
                  <a:txBody>
                    <a:bodyPr/>
                    <a:lstStyle/>
                    <a:p>
                      <a:pPr lvl="0" algn="ctr">
                        <a:buFont typeface="Arial" pitchFamily="34" charset="0"/>
                        <a:buNone/>
                      </a:pPr>
                      <a:r>
                        <a:rPr lang="en-US" sz="1200" b="1" u="sng" kern="1200" dirty="0" smtClean="0">
                          <a:solidFill>
                            <a:schemeClr val="dk1"/>
                          </a:solidFill>
                          <a:latin typeface="Calisto MT" pitchFamily="18" charset="0"/>
                          <a:ea typeface="+mn-ea"/>
                          <a:cs typeface="+mn-cs"/>
                        </a:rPr>
                        <a:t>Session Three </a:t>
                      </a:r>
                    </a:p>
                    <a:p>
                      <a:pPr lvl="0">
                        <a:buFont typeface="Arial" pitchFamily="34" charset="0"/>
                        <a:buChar char="•"/>
                      </a:pPr>
                      <a:r>
                        <a:rPr lang="en-US" sz="1200" kern="1200" dirty="0" smtClean="0">
                          <a:solidFill>
                            <a:schemeClr val="dk1"/>
                          </a:solidFill>
                          <a:latin typeface="Calisto MT" pitchFamily="18" charset="0"/>
                          <a:ea typeface="+mn-ea"/>
                          <a:cs typeface="+mn-cs"/>
                        </a:rPr>
                        <a:t>Use one page summary of key biblical and theological themes/issues regarding how the church understands marriage.</a:t>
                      </a:r>
                    </a:p>
                    <a:p>
                      <a:pPr lvl="0">
                        <a:buFont typeface="Arial" pitchFamily="34" charset="0"/>
                        <a:buChar char="•"/>
                      </a:pPr>
                      <a:endParaRPr lang="en-US" sz="1200" kern="1200" dirty="0" smtClean="0">
                        <a:solidFill>
                          <a:schemeClr val="dk1"/>
                        </a:solidFill>
                        <a:latin typeface="Calisto MT" pitchFamily="18" charset="0"/>
                        <a:ea typeface="+mn-ea"/>
                        <a:cs typeface="+mn-cs"/>
                      </a:endParaRPr>
                    </a:p>
                    <a:p>
                      <a:pPr lvl="0">
                        <a:buFont typeface="Arial" pitchFamily="34" charset="0"/>
                        <a:buChar char="•"/>
                      </a:pPr>
                      <a:r>
                        <a:rPr lang="en-US" sz="1200" kern="1200" dirty="0" smtClean="0">
                          <a:solidFill>
                            <a:schemeClr val="dk1"/>
                          </a:solidFill>
                          <a:latin typeface="Calisto MT" pitchFamily="18" charset="0"/>
                          <a:ea typeface="+mn-ea"/>
                          <a:cs typeface="+mn-cs"/>
                        </a:rPr>
                        <a:t>QUESTION: </a:t>
                      </a:r>
                      <a:r>
                        <a:rPr lang="en-US" sz="1200" i="1" kern="1200" dirty="0" smtClean="0">
                          <a:solidFill>
                            <a:schemeClr val="dk1"/>
                          </a:solidFill>
                          <a:latin typeface="Calisto MT" pitchFamily="18" charset="0"/>
                          <a:ea typeface="+mn-ea"/>
                          <a:cs typeface="+mn-cs"/>
                        </a:rPr>
                        <a:t>Which of these themes is most central to your understanding of Christian marriage? (small groups of 5-6)</a:t>
                      </a:r>
                      <a:endParaRPr lang="en-US" sz="1200" kern="1200" dirty="0">
                        <a:solidFill>
                          <a:schemeClr val="dk1"/>
                        </a:solidFill>
                        <a:latin typeface="Calisto MT" pitchFamily="18" charset="0"/>
                        <a:ea typeface="+mn-ea"/>
                        <a:cs typeface="+mn-cs"/>
                      </a:endParaRPr>
                    </a:p>
                  </a:txBody>
                  <a:tcPr anchor="ctr" horzOverflow="overflow">
                    <a:solidFill>
                      <a:schemeClr val="bg1"/>
                    </a:solidFill>
                  </a:tcPr>
                </a:tc>
                <a:tc>
                  <a:txBody>
                    <a:bodyPr/>
                    <a:lstStyle/>
                    <a:p>
                      <a:r>
                        <a:rPr lang="en-US" sz="1100" dirty="0" smtClean="0">
                          <a:latin typeface="Calisto MT" pitchFamily="18" charset="0"/>
                        </a:rPr>
                        <a:t>Slide 13</a:t>
                      </a:r>
                    </a:p>
                    <a:p>
                      <a:r>
                        <a:rPr lang="en-US" sz="1100" dirty="0" smtClean="0">
                          <a:latin typeface="Calisto MT" pitchFamily="18" charset="0"/>
                        </a:rPr>
                        <a:t>Biblical</a:t>
                      </a:r>
                      <a:r>
                        <a:rPr lang="en-US" sz="1100" baseline="0" dirty="0" smtClean="0">
                          <a:latin typeface="Calisto MT" pitchFamily="18" charset="0"/>
                        </a:rPr>
                        <a:t> and Theological Dimensions</a:t>
                      </a:r>
                      <a:endParaRPr lang="en-US" sz="1100" dirty="0" smtClean="0">
                        <a:latin typeface="Calisto MT" pitchFamily="18" charset="0"/>
                      </a:endParaRPr>
                    </a:p>
                  </a:txBody>
                  <a:tcPr anchor="ctr" horzOverflow="overflow">
                    <a:solidFill>
                      <a:schemeClr val="bg1"/>
                    </a:solidFill>
                  </a:tcPr>
                </a:tc>
              </a:tr>
            </a:tbl>
          </a:graphicData>
        </a:graphic>
      </p:graphicFrame>
    </p:spTree>
    <p:extLst>
      <p:ext uri="{BB962C8B-B14F-4D97-AF65-F5344CB8AC3E}">
        <p14:creationId xmlns:p14="http://schemas.microsoft.com/office/powerpoint/2010/main" val="42382032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578265867"/>
              </p:ext>
            </p:extLst>
          </p:nvPr>
        </p:nvGraphicFramePr>
        <p:xfrm>
          <a:off x="228601" y="515392"/>
          <a:ext cx="8686801" cy="1423899"/>
        </p:xfrm>
        <a:graphic>
          <a:graphicData uri="http://schemas.openxmlformats.org/drawingml/2006/table">
            <a:tbl>
              <a:tblPr>
                <a:tableStyleId>{69CF1AB2-1976-4502-BF36-3FF5EA218861}</a:tableStyleId>
              </a:tblPr>
              <a:tblGrid>
                <a:gridCol w="1066799"/>
                <a:gridCol w="3276601"/>
                <a:gridCol w="3352800"/>
                <a:gridCol w="990601"/>
              </a:tblGrid>
              <a:tr h="475209">
                <a:tc>
                  <a:txBody>
                    <a:bodyPr/>
                    <a:lstStyle/>
                    <a:p>
                      <a:r>
                        <a:rPr lang="en-US" sz="1100" b="0" dirty="0" smtClean="0"/>
                        <a:t>MODULE</a:t>
                      </a:r>
                      <a:endParaRPr lang="en-US" sz="1100" b="0" dirty="0"/>
                    </a:p>
                  </a:txBody>
                  <a:tcPr anchor="ctr" horzOverflow="overflow">
                    <a:solidFill>
                      <a:schemeClr val="bg1">
                        <a:lumMod val="75000"/>
                      </a:schemeClr>
                    </a:solidFill>
                  </a:tcPr>
                </a:tc>
                <a:tc>
                  <a:txBody>
                    <a:bodyPr/>
                    <a:lstStyle/>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1" u="none" strike="noStrike" cap="none" normalizeH="0" baseline="0" dirty="0" smtClean="0">
                          <a:ln>
                            <a:noFill/>
                          </a:ln>
                          <a:solidFill>
                            <a:schemeClr val="tx1"/>
                          </a:solidFill>
                          <a:effectLst/>
                        </a:rPr>
                        <a:t>90 Minute Design</a:t>
                      </a:r>
                      <a:endParaRPr kumimoji="0" lang="en-US" sz="1200" b="1" i="0" u="none" strike="noStrike" cap="none" normalizeH="0" baseline="0" dirty="0" smtClean="0">
                        <a:ln>
                          <a:noFill/>
                        </a:ln>
                        <a:solidFill>
                          <a:schemeClr val="tx1"/>
                        </a:solidFill>
                        <a:effectLst/>
                        <a:latin typeface="+mn-lt"/>
                        <a:ea typeface="ＭＳ Ｐゴシック" charset="-128"/>
                        <a:cs typeface="ＭＳ Ｐゴシック" charset="-128"/>
                      </a:endParaRPr>
                    </a:p>
                  </a:txBody>
                  <a:tcPr anchor="ctr" horzOverflow="overflow">
                    <a:solidFill>
                      <a:schemeClr val="bg1">
                        <a:lumMod val="75000"/>
                      </a:schemeClr>
                    </a:solidFill>
                  </a:tcPr>
                </a:tc>
                <a:tc>
                  <a:txBody>
                    <a:bodyPr/>
                    <a:lstStyle/>
                    <a:p>
                      <a:pPr marL="0" marR="0" lvl="0" indent="0" algn="l" defTabSz="914400" rtl="0" eaLnBrk="1" fontAlgn="base" latinLnBrk="0" hangingPunct="1">
                        <a:lnSpc>
                          <a:spcPct val="100000"/>
                        </a:lnSpc>
                        <a:spcBef>
                          <a:spcPts val="300"/>
                        </a:spcBef>
                        <a:spcAft>
                          <a:spcPct val="0"/>
                        </a:spcAft>
                        <a:buClr>
                          <a:srgbClr val="B9493D"/>
                        </a:buClr>
                        <a:buSzTx/>
                        <a:buFontTx/>
                        <a:buNone/>
                        <a:tabLst/>
                      </a:pPr>
                      <a:r>
                        <a:rPr kumimoji="0" lang="en-US" sz="1200" b="1" i="0" u="none" strike="noStrike" cap="none" normalizeH="0" baseline="0" dirty="0" smtClean="0">
                          <a:ln>
                            <a:noFill/>
                          </a:ln>
                          <a:solidFill>
                            <a:schemeClr val="tx1"/>
                          </a:solidFill>
                          <a:effectLst/>
                          <a:latin typeface="+mn-lt"/>
                          <a:ea typeface="ＭＳ Ｐゴシック" charset="-128"/>
                          <a:cs typeface="ＭＳ Ｐゴシック" charset="-128"/>
                        </a:rPr>
                        <a:t>3 – 35 Minute Sessions Design</a:t>
                      </a:r>
                    </a:p>
                  </a:txBody>
                  <a:tcPr anchor="ctr" horzOverflow="overflow">
                    <a:solidFill>
                      <a:schemeClr val="bg1">
                        <a:lumMod val="75000"/>
                      </a:schemeClr>
                    </a:solidFill>
                  </a:tcPr>
                </a:tc>
                <a:tc>
                  <a:txBody>
                    <a:bodyPr/>
                    <a:lstStyle/>
                    <a:p>
                      <a:r>
                        <a:rPr lang="en-US" sz="1100" b="0" dirty="0" smtClean="0"/>
                        <a:t>Materials</a:t>
                      </a:r>
                      <a:endParaRPr lang="en-US" sz="1100" b="0" dirty="0"/>
                    </a:p>
                  </a:txBody>
                  <a:tcPr anchor="ctr" horzOverflow="overflow">
                    <a:solidFill>
                      <a:schemeClr val="bg1">
                        <a:lumMod val="75000"/>
                      </a:schemeClr>
                    </a:solidFill>
                  </a:tcPr>
                </a:tc>
              </a:tr>
              <a:tr h="948690">
                <a:tc>
                  <a:txBody>
                    <a:bodyPr/>
                    <a:lstStyle/>
                    <a:p>
                      <a:r>
                        <a:rPr lang="en-US" sz="1100" dirty="0" smtClean="0"/>
                        <a:t>THANK</a:t>
                      </a:r>
                      <a:r>
                        <a:rPr lang="en-US" sz="1100" baseline="0" dirty="0" smtClean="0"/>
                        <a:t>S &amp; CLOSING PRAYER</a:t>
                      </a:r>
                    </a:p>
                    <a:p>
                      <a:r>
                        <a:rPr lang="en-US" sz="1100" baseline="0" dirty="0" smtClean="0"/>
                        <a:t>5 minutes</a:t>
                      </a:r>
                      <a:endParaRPr lang="en-US" sz="1100" dirty="0"/>
                    </a:p>
                  </a:txBody>
                  <a:tcPr anchor="ctr" horzOverflow="overflow">
                    <a:solidFill>
                      <a:schemeClr val="bg1"/>
                    </a:solidFill>
                  </a:tcPr>
                </a:tc>
                <a:tc>
                  <a:txBody>
                    <a:bodyPr/>
                    <a:lstStyle/>
                    <a:p>
                      <a:pPr marL="171450" indent="-171450">
                        <a:buFont typeface="Arial" panose="020B0604020202020204" pitchFamily="34" charset="0"/>
                        <a:buChar char="•"/>
                      </a:pPr>
                      <a:r>
                        <a:rPr lang="en-US" sz="1100" dirty="0" smtClean="0"/>
                        <a:t>Thank</a:t>
                      </a:r>
                      <a:r>
                        <a:rPr lang="en-US" sz="1100" baseline="0" dirty="0" smtClean="0"/>
                        <a:t> You</a:t>
                      </a:r>
                    </a:p>
                    <a:p>
                      <a:pPr marL="171450" indent="-171450">
                        <a:buFont typeface="Arial" panose="020B0604020202020204" pitchFamily="34" charset="0"/>
                        <a:buChar char="•"/>
                      </a:pPr>
                      <a:r>
                        <a:rPr lang="en-US" sz="1100" baseline="0" dirty="0" smtClean="0"/>
                        <a:t>Closing prayer: Lord’s Prayer and/or one chosen by facilitator</a:t>
                      </a:r>
                      <a:endParaRPr lang="en-US" sz="1100" dirty="0"/>
                    </a:p>
                  </a:txBody>
                  <a:tcPr anchor="ctr" horzOverflow="overflow">
                    <a:solidFill>
                      <a:schemeClr val="bg1"/>
                    </a:solidFill>
                  </a:tcPr>
                </a:tc>
                <a:tc>
                  <a:txBody>
                    <a:bodyPr/>
                    <a:lstStyle/>
                    <a:p>
                      <a:pPr marL="171450" indent="-171450" algn="ctr">
                        <a:buFont typeface="Arial" panose="020B0604020202020204" pitchFamily="34" charset="0"/>
                        <a:buNone/>
                      </a:pPr>
                      <a:r>
                        <a:rPr lang="en-US" sz="1200" b="1" dirty="0" smtClean="0"/>
                        <a:t>Do this for each session</a:t>
                      </a:r>
                    </a:p>
                    <a:p>
                      <a:pPr marL="171450" indent="-171450">
                        <a:buFont typeface="Arial" panose="020B0604020202020204" pitchFamily="34" charset="0"/>
                        <a:buChar char="•"/>
                      </a:pPr>
                      <a:r>
                        <a:rPr lang="en-US" sz="1200" dirty="0" smtClean="0"/>
                        <a:t>Thank</a:t>
                      </a:r>
                      <a:r>
                        <a:rPr lang="en-US" sz="1200" baseline="0" dirty="0" smtClean="0"/>
                        <a:t> You</a:t>
                      </a:r>
                    </a:p>
                    <a:p>
                      <a:pPr marL="171450" indent="-171450">
                        <a:buFont typeface="Arial" panose="020B0604020202020204" pitchFamily="34" charset="0"/>
                        <a:buChar char="•"/>
                      </a:pPr>
                      <a:r>
                        <a:rPr lang="en-US" sz="1200" baseline="0" dirty="0" smtClean="0"/>
                        <a:t>Closing prayer: Lord’s Prayer and/or one chosen by facilitator</a:t>
                      </a:r>
                      <a:endParaRPr lang="en-US" sz="1200" dirty="0"/>
                    </a:p>
                  </a:txBody>
                  <a:tcPr anchor="ctr" horzOverflow="overflow">
                    <a:solidFill>
                      <a:schemeClr val="bg1"/>
                    </a:solidFill>
                  </a:tcPr>
                </a:tc>
                <a:tc>
                  <a:txBody>
                    <a:bodyPr/>
                    <a:lstStyle/>
                    <a:p>
                      <a:r>
                        <a:rPr lang="en-US" sz="1100" dirty="0" smtClean="0"/>
                        <a:t>Slide 14</a:t>
                      </a:r>
                      <a:endParaRPr lang="en-US" sz="1100" dirty="0"/>
                    </a:p>
                  </a:txBody>
                  <a:tcPr anchor="ctr" horzOverflow="overflow">
                    <a:solidFill>
                      <a:schemeClr val="bg1"/>
                    </a:solidFill>
                  </a:tcPr>
                </a:tc>
              </a:tr>
            </a:tbl>
          </a:graphicData>
        </a:graphic>
      </p:graphicFrame>
    </p:spTree>
    <p:extLst>
      <p:ext uri="{BB962C8B-B14F-4D97-AF65-F5344CB8AC3E}">
        <p14:creationId xmlns:p14="http://schemas.microsoft.com/office/powerpoint/2010/main" val="33708534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5181600" y="609600"/>
            <a:ext cx="3733800" cy="5029200"/>
          </a:xfrm>
          <a:ln w="76200">
            <a:noFill/>
          </a:ln>
        </p:spPr>
        <p:txBody>
          <a:bodyPr>
            <a:noAutofit/>
          </a:bodyPr>
          <a:lstStyle/>
          <a:p>
            <a:pPr>
              <a:buNone/>
            </a:pPr>
            <a:r>
              <a:rPr lang="en-US" sz="3200" b="1" dirty="0" smtClean="0"/>
              <a:t>Tell a one minute</a:t>
            </a:r>
          </a:p>
          <a:p>
            <a:pPr>
              <a:buNone/>
            </a:pPr>
            <a:r>
              <a:rPr lang="en-US" sz="3200" b="1" dirty="0" smtClean="0"/>
              <a:t>story about your </a:t>
            </a:r>
          </a:p>
          <a:p>
            <a:pPr>
              <a:buNone/>
            </a:pPr>
            <a:r>
              <a:rPr lang="en-US" sz="3200" b="1" dirty="0" smtClean="0"/>
              <a:t>relationship, or </a:t>
            </a:r>
          </a:p>
          <a:p>
            <a:pPr>
              <a:buNone/>
            </a:pPr>
            <a:r>
              <a:rPr lang="en-US" sz="3200" b="1" dirty="0" smtClean="0"/>
              <a:t>one you know well,</a:t>
            </a:r>
          </a:p>
          <a:p>
            <a:pPr>
              <a:buNone/>
            </a:pPr>
            <a:r>
              <a:rPr lang="en-US" sz="3200" b="1" dirty="0" smtClean="0"/>
              <a:t>in which you have</a:t>
            </a:r>
          </a:p>
          <a:p>
            <a:pPr>
              <a:buNone/>
            </a:pPr>
            <a:r>
              <a:rPr lang="en-US" sz="3200" b="1" dirty="0" smtClean="0"/>
              <a:t>seen the image of</a:t>
            </a:r>
          </a:p>
          <a:p>
            <a:pPr>
              <a:buNone/>
            </a:pPr>
            <a:r>
              <a:rPr lang="en-US" sz="3200" b="1" dirty="0" smtClean="0"/>
              <a:t>God.</a:t>
            </a:r>
            <a:endParaRPr lang="en-US" sz="3200" b="1" dirty="0"/>
          </a:p>
        </p:txBody>
      </p:sp>
      <p:pic>
        <p:nvPicPr>
          <p:cNvPr id="13" name="Picture 12" descr="photo hand holding.JPG"/>
          <p:cNvPicPr>
            <a:picLocks noChangeAspect="1"/>
          </p:cNvPicPr>
          <p:nvPr/>
        </p:nvPicPr>
        <p:blipFill>
          <a:blip r:embed="rId3" cstate="print"/>
          <a:stretch>
            <a:fillRect/>
          </a:stretch>
        </p:blipFill>
        <p:spPr>
          <a:xfrm>
            <a:off x="457200" y="838200"/>
            <a:ext cx="4622800" cy="3676650"/>
          </a:xfrm>
          <a:prstGeom prst="rect">
            <a:avLst/>
          </a:prstGeom>
        </p:spPr>
      </p:pic>
    </p:spTree>
    <p:extLst>
      <p:ext uri="{BB962C8B-B14F-4D97-AF65-F5344CB8AC3E}">
        <p14:creationId xmlns:p14="http://schemas.microsoft.com/office/powerpoint/2010/main" val="34426437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74638"/>
            <a:ext cx="7924800" cy="1143000"/>
          </a:xfrm>
        </p:spPr>
        <p:txBody>
          <a:bodyPr/>
          <a:lstStyle/>
          <a:p>
            <a:pPr algn="r"/>
            <a:r>
              <a:rPr lang="en-US" dirty="0" smtClean="0"/>
              <a:t>HISTORY OF MARRIAGE</a:t>
            </a:r>
            <a:endParaRPr lang="en-US" dirty="0"/>
          </a:p>
        </p:txBody>
      </p:sp>
      <p:sp>
        <p:nvSpPr>
          <p:cNvPr id="3" name="Content Placeholder 2"/>
          <p:cNvSpPr>
            <a:spLocks noGrp="1"/>
          </p:cNvSpPr>
          <p:nvPr>
            <p:ph idx="1"/>
          </p:nvPr>
        </p:nvSpPr>
        <p:spPr>
          <a:xfrm>
            <a:off x="381000" y="838200"/>
            <a:ext cx="3124200" cy="4343400"/>
          </a:xfrm>
        </p:spPr>
        <p:txBody>
          <a:bodyPr anchor="ctr">
            <a:noAutofit/>
          </a:bodyPr>
          <a:lstStyle/>
          <a:p>
            <a:pPr marL="0" indent="0">
              <a:buNone/>
            </a:pPr>
            <a:r>
              <a:rPr lang="en-US" sz="2600" i="1" dirty="0" smtClean="0"/>
              <a:t>What did you find surprising/affirming/unsettling about this historical synopsis? </a:t>
            </a:r>
          </a:p>
          <a:p>
            <a:pPr marL="0" indent="0">
              <a:buNone/>
            </a:pPr>
            <a:r>
              <a:rPr lang="en-US" sz="2600" i="1" dirty="0" smtClean="0"/>
              <a:t>How does this history help inform our contemporary understanding of marriage?</a:t>
            </a:r>
            <a:endParaRPr lang="en-US" sz="2600" dirty="0" smtClean="0"/>
          </a:p>
        </p:txBody>
      </p:sp>
      <p:pic>
        <p:nvPicPr>
          <p:cNvPr id="1028" name="Picture 4" descr="Stained glass"/>
          <p:cNvPicPr>
            <a:picLocks noChangeAspect="1" noChangeArrowheads="1"/>
          </p:cNvPicPr>
          <p:nvPr/>
        </p:nvPicPr>
        <p:blipFill>
          <a:blip r:embed="rId3" cstate="print"/>
          <a:stretch>
            <a:fillRect/>
          </a:stretch>
        </p:blipFill>
        <p:spPr bwMode="auto">
          <a:xfrm>
            <a:off x="4419600" y="1447800"/>
            <a:ext cx="4114800" cy="4191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6385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74638"/>
            <a:ext cx="7924800" cy="1143000"/>
          </a:xfrm>
        </p:spPr>
        <p:txBody>
          <a:bodyPr/>
          <a:lstStyle/>
          <a:p>
            <a:pPr algn="r"/>
            <a:r>
              <a:rPr lang="en-US" dirty="0" smtClean="0"/>
              <a:t>CHANGING NORMS AND TRENDS</a:t>
            </a:r>
            <a:endParaRPr lang="en-US" dirty="0"/>
          </a:p>
        </p:txBody>
      </p:sp>
      <p:sp>
        <p:nvSpPr>
          <p:cNvPr id="3" name="Content Placeholder 2"/>
          <p:cNvSpPr>
            <a:spLocks noGrp="1"/>
          </p:cNvSpPr>
          <p:nvPr>
            <p:ph idx="1"/>
          </p:nvPr>
        </p:nvSpPr>
        <p:spPr>
          <a:xfrm>
            <a:off x="381000" y="1143000"/>
            <a:ext cx="3124200" cy="4038600"/>
          </a:xfrm>
        </p:spPr>
        <p:txBody>
          <a:bodyPr anchor="ctr">
            <a:noAutofit/>
          </a:bodyPr>
          <a:lstStyle/>
          <a:p>
            <a:pPr marL="0" indent="0">
              <a:buNone/>
            </a:pPr>
            <a:r>
              <a:rPr lang="en-US" sz="2800" i="1" dirty="0" smtClean="0"/>
              <a:t>How might these trends and others of which you are aware influence how the church understands marriage</a:t>
            </a:r>
            <a:r>
              <a:rPr lang="en-US" sz="2800" dirty="0" smtClean="0"/>
              <a:t>? </a:t>
            </a:r>
            <a:endParaRPr lang="en-US" sz="2600" dirty="0" smtClean="0"/>
          </a:p>
        </p:txBody>
      </p:sp>
      <p:pic>
        <p:nvPicPr>
          <p:cNvPr id="1028" name="Picture 4" descr="Stained glass"/>
          <p:cNvPicPr>
            <a:picLocks noChangeAspect="1" noChangeArrowheads="1"/>
          </p:cNvPicPr>
          <p:nvPr/>
        </p:nvPicPr>
        <p:blipFill>
          <a:blip r:embed="rId3" cstate="print"/>
          <a:stretch>
            <a:fillRect/>
          </a:stretch>
        </p:blipFill>
        <p:spPr bwMode="auto">
          <a:xfrm>
            <a:off x="3886200" y="1371600"/>
            <a:ext cx="4953000" cy="4800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6385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74638"/>
            <a:ext cx="7924800" cy="1143000"/>
          </a:xfrm>
        </p:spPr>
        <p:txBody>
          <a:bodyPr/>
          <a:lstStyle/>
          <a:p>
            <a:pPr algn="r"/>
            <a:r>
              <a:rPr lang="en-US" dirty="0" smtClean="0"/>
              <a:t>BIBLICAL AND THEOLOGICAL THEMES</a:t>
            </a:r>
            <a:endParaRPr lang="en-US" dirty="0"/>
          </a:p>
        </p:txBody>
      </p:sp>
      <p:sp>
        <p:nvSpPr>
          <p:cNvPr id="3" name="Content Placeholder 2"/>
          <p:cNvSpPr>
            <a:spLocks noGrp="1"/>
          </p:cNvSpPr>
          <p:nvPr>
            <p:ph idx="1"/>
          </p:nvPr>
        </p:nvSpPr>
        <p:spPr>
          <a:xfrm>
            <a:off x="381000" y="1143000"/>
            <a:ext cx="3200400" cy="4038600"/>
          </a:xfrm>
        </p:spPr>
        <p:txBody>
          <a:bodyPr anchor="ctr">
            <a:noAutofit/>
          </a:bodyPr>
          <a:lstStyle/>
          <a:p>
            <a:pPr marL="0" indent="0">
              <a:buNone/>
            </a:pPr>
            <a:r>
              <a:rPr lang="en-US" sz="2800" i="1" dirty="0" smtClean="0"/>
              <a:t>Which of these themes is most central to your understanding of marriage?</a:t>
            </a:r>
            <a:r>
              <a:rPr lang="en-US" sz="2800" dirty="0" smtClean="0"/>
              <a:t> </a:t>
            </a:r>
            <a:endParaRPr lang="en-US" sz="2600" dirty="0" smtClean="0"/>
          </a:p>
        </p:txBody>
      </p:sp>
      <p:pic>
        <p:nvPicPr>
          <p:cNvPr id="1028" name="Picture 4" descr="Stained glass"/>
          <p:cNvPicPr>
            <a:picLocks noChangeAspect="1" noChangeArrowheads="1"/>
          </p:cNvPicPr>
          <p:nvPr/>
        </p:nvPicPr>
        <p:blipFill>
          <a:blip r:embed="rId3" cstate="print"/>
          <a:stretch>
            <a:fillRect/>
          </a:stretch>
        </p:blipFill>
        <p:spPr bwMode="auto">
          <a:xfrm>
            <a:off x="3810000" y="1447800"/>
            <a:ext cx="4876800" cy="4343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6385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 y="3886200"/>
            <a:ext cx="2667000" cy="1143000"/>
          </a:xfrm>
        </p:spPr>
        <p:txBody>
          <a:bodyPr anchor="b">
            <a:noAutofit/>
          </a:bodyPr>
          <a:lstStyle/>
          <a:p>
            <a:pPr algn="ctr"/>
            <a:r>
              <a:rPr lang="en-US" sz="3600" b="1" dirty="0" smtClean="0">
                <a:solidFill>
                  <a:schemeClr val="accent4"/>
                </a:solidFill>
              </a:rPr>
              <a:t>THANK YOU!</a:t>
            </a:r>
            <a:endParaRPr lang="en-US" sz="3600" b="1" dirty="0">
              <a:solidFill>
                <a:schemeClr val="accent4"/>
              </a:solidFill>
            </a:endParaRPr>
          </a:p>
        </p:txBody>
      </p:sp>
      <p:pic>
        <p:nvPicPr>
          <p:cNvPr id="1026" name="Picture 2" descr="Stained Glass Suncatcher - Joined Hands make a Heart"/>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474" r="13263"/>
          <a:stretch/>
        </p:blipFill>
        <p:spPr bwMode="auto">
          <a:xfrm>
            <a:off x="2743200" y="609600"/>
            <a:ext cx="5334000" cy="54668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96194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62000"/>
          </a:xfrm>
        </p:spPr>
        <p:txBody>
          <a:bodyPr>
            <a:normAutofit fontScale="90000"/>
          </a:bodyPr>
          <a:lstStyle/>
          <a:p>
            <a:pPr marL="0" indent="0"/>
            <a:r>
              <a:rPr lang="en-US" sz="2700" dirty="0" smtClean="0"/>
              <a:t/>
            </a:r>
            <a:br>
              <a:rPr lang="en-US" sz="2700" dirty="0" smtClean="0"/>
            </a:br>
            <a:r>
              <a:rPr lang="en-US" sz="2700" dirty="0" smtClean="0"/>
              <a:t>Meeting</a:t>
            </a:r>
            <a:r>
              <a:rPr lang="en-US" dirty="0" smtClean="0"/>
              <a:t> </a:t>
            </a:r>
            <a:r>
              <a:rPr lang="en-US" sz="2700" dirty="0" smtClean="0"/>
              <a:t>Documentation</a:t>
            </a:r>
            <a:br>
              <a:rPr lang="en-US" sz="2700" dirty="0" smtClean="0"/>
            </a:br>
            <a:r>
              <a:rPr lang="en-US" sz="1200" dirty="0" smtClean="0"/>
              <a:t> Please submit the documentation page from your conversation event via email to: </a:t>
            </a:r>
            <a:r>
              <a:rPr lang="en-US" sz="1200" dirty="0" smtClean="0">
                <a:solidFill>
                  <a:srgbClr val="0000FF"/>
                </a:solidFill>
                <a:hlinkClick r:id="rId3"/>
              </a:rPr>
              <a:t>taskforceonmarriage@gmail.com</a:t>
            </a:r>
            <a:r>
              <a:rPr lang="en-US" sz="1200" dirty="0" smtClean="0">
                <a:solidFill>
                  <a:srgbClr val="0000FF"/>
                </a:solidFill>
              </a:rPr>
              <a:t> </a:t>
            </a:r>
            <a:r>
              <a:rPr lang="en-US" sz="1200" dirty="0" smtClean="0"/>
              <a:t>or mail to: </a:t>
            </a:r>
            <a:br>
              <a:rPr lang="en-US" sz="1200" dirty="0" smtClean="0"/>
            </a:br>
            <a:r>
              <a:rPr lang="en-US" sz="1200" dirty="0" smtClean="0"/>
              <a:t>The Rev. Brian Taylor, Marriage Task Force Chair</a:t>
            </a:r>
            <a:br>
              <a:rPr lang="en-US" sz="1200" dirty="0" smtClean="0"/>
            </a:br>
            <a:r>
              <a:rPr lang="en-US" sz="1200" dirty="0" smtClean="0"/>
              <a:t>1401 Los </a:t>
            </a:r>
            <a:r>
              <a:rPr lang="en-US" sz="1200" dirty="0" err="1" smtClean="0"/>
              <a:t>Arboles</a:t>
            </a:r>
            <a:r>
              <a:rPr lang="en-US" sz="1200" dirty="0" smtClean="0"/>
              <a:t> N. W. </a:t>
            </a:r>
            <a:br>
              <a:rPr lang="en-US" sz="1200" dirty="0" smtClean="0"/>
            </a:br>
            <a:r>
              <a:rPr lang="en-US" sz="1200" dirty="0" smtClean="0"/>
              <a:t>Albuquerque, NM  87107</a:t>
            </a:r>
            <a:r>
              <a:rPr lang="en-US" dirty="0" smtClean="0"/>
              <a:t/>
            </a:r>
            <a:br>
              <a:rPr lang="en-US" dirty="0" smtClean="0"/>
            </a:br>
            <a:r>
              <a:rPr lang="en-US" dirty="0" smtClean="0"/>
              <a:t/>
            </a:r>
            <a:br>
              <a:rPr lang="en-US" dirty="0" smtClean="0"/>
            </a:b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593179370"/>
              </p:ext>
            </p:extLst>
          </p:nvPr>
        </p:nvGraphicFramePr>
        <p:xfrm>
          <a:off x="381000" y="1219200"/>
          <a:ext cx="8305800" cy="5486400"/>
        </p:xfrm>
        <a:graphic>
          <a:graphicData uri="http://schemas.openxmlformats.org/drawingml/2006/table">
            <a:tbl>
              <a:tblPr firstRow="1" bandRow="1">
                <a:tableStyleId>{5940675A-B579-460E-94D1-54222C63F5DA}</a:tableStyleId>
              </a:tblPr>
              <a:tblGrid>
                <a:gridCol w="2362200"/>
                <a:gridCol w="5943600"/>
              </a:tblGrid>
              <a:tr h="926193">
                <a:tc>
                  <a:txBody>
                    <a:bodyPr/>
                    <a:lstStyle/>
                    <a:p>
                      <a:r>
                        <a:rPr lang="en-US" sz="1600" b="1" dirty="0" smtClean="0">
                          <a:latin typeface="Calisto MT" pitchFamily="18" charset="0"/>
                        </a:rPr>
                        <a:t>LOCATION</a:t>
                      </a:r>
                    </a:p>
                    <a:p>
                      <a:r>
                        <a:rPr lang="en-US" sz="1600" b="1" dirty="0" smtClean="0">
                          <a:latin typeface="Calisto MT" pitchFamily="18" charset="0"/>
                        </a:rPr>
                        <a:t>(Church, Town, State or Province, Country)</a:t>
                      </a:r>
                      <a:endParaRPr lang="en-US" sz="1600" b="1" dirty="0">
                        <a:latin typeface="Calisto MT" pitchFamily="18" charset="0"/>
                      </a:endParaRPr>
                    </a:p>
                  </a:txBody>
                  <a:tcPr anchor="ctr"/>
                </a:tc>
                <a:tc>
                  <a:txBody>
                    <a:bodyPr/>
                    <a:lstStyle/>
                    <a:p>
                      <a:endParaRPr lang="en-US" dirty="0"/>
                    </a:p>
                  </a:txBody>
                  <a:tcPr/>
                </a:tc>
              </a:tr>
              <a:tr h="445407">
                <a:tc>
                  <a:txBody>
                    <a:bodyPr/>
                    <a:lstStyle/>
                    <a:p>
                      <a:r>
                        <a:rPr lang="en-US" sz="1600" b="1" dirty="0" smtClean="0">
                          <a:latin typeface="Calisto MT" pitchFamily="18" charset="0"/>
                        </a:rPr>
                        <a:t>FACILITATOR NAME</a:t>
                      </a:r>
                      <a:endParaRPr lang="en-US" sz="1600" b="1" dirty="0">
                        <a:latin typeface="Calisto MT" pitchFamily="18" charset="0"/>
                      </a:endParaRPr>
                    </a:p>
                  </a:txBody>
                  <a:tcPr anchor="ctr"/>
                </a:tc>
                <a:tc>
                  <a:txBody>
                    <a:bodyPr/>
                    <a:lstStyle/>
                    <a:p>
                      <a:endParaRPr lang="en-US" dirty="0"/>
                    </a:p>
                  </a:txBody>
                  <a:tcPr/>
                </a:tc>
              </a:tr>
              <a:tr h="926191">
                <a:tc>
                  <a:txBody>
                    <a:bodyPr/>
                    <a:lstStyle/>
                    <a:p>
                      <a:r>
                        <a:rPr lang="en-US" sz="1600" b="1" dirty="0" smtClean="0">
                          <a:latin typeface="Calisto MT" pitchFamily="18" charset="0"/>
                        </a:rPr>
                        <a:t>GROUP</a:t>
                      </a:r>
                      <a:r>
                        <a:rPr lang="en-US" sz="1600" b="1" baseline="0" dirty="0" smtClean="0">
                          <a:latin typeface="Calisto MT" pitchFamily="18" charset="0"/>
                        </a:rPr>
                        <a:t> PROFILE</a:t>
                      </a:r>
                    </a:p>
                    <a:p>
                      <a:r>
                        <a:rPr lang="en-US" sz="1600" b="1" baseline="0" dirty="0" smtClean="0">
                          <a:latin typeface="Calisto MT" pitchFamily="18" charset="0"/>
                        </a:rPr>
                        <a:t>(Parishioners, Staff, Youth Group, etc.)</a:t>
                      </a:r>
                      <a:endParaRPr lang="en-US" sz="1600" b="1" dirty="0">
                        <a:latin typeface="Calisto MT" pitchFamily="18" charset="0"/>
                      </a:endParaRPr>
                    </a:p>
                  </a:txBody>
                  <a:tcPr anchor="ctr"/>
                </a:tc>
                <a:tc>
                  <a:txBody>
                    <a:bodyPr/>
                    <a:lstStyle/>
                    <a:p>
                      <a:endParaRPr lang="en-US" dirty="0"/>
                    </a:p>
                  </a:txBody>
                  <a:tcPr/>
                </a:tc>
              </a:tr>
              <a:tr h="445409">
                <a:tc>
                  <a:txBody>
                    <a:bodyPr/>
                    <a:lstStyle/>
                    <a:p>
                      <a:r>
                        <a:rPr lang="en-US" sz="1600" b="1" dirty="0" smtClean="0">
                          <a:latin typeface="Calisto MT" pitchFamily="18" charset="0"/>
                        </a:rPr>
                        <a:t># IN</a:t>
                      </a:r>
                      <a:r>
                        <a:rPr lang="en-US" sz="1600" b="1" baseline="0" dirty="0" smtClean="0">
                          <a:latin typeface="Calisto MT" pitchFamily="18" charset="0"/>
                        </a:rPr>
                        <a:t> GROUP</a:t>
                      </a:r>
                      <a:endParaRPr lang="en-US" sz="1600" b="1" dirty="0">
                        <a:latin typeface="Calisto MT" pitchFamily="18" charset="0"/>
                      </a:endParaRPr>
                    </a:p>
                  </a:txBody>
                  <a:tcPr anchor="ctr"/>
                </a:tc>
                <a:tc>
                  <a:txBody>
                    <a:bodyPr/>
                    <a:lstStyle/>
                    <a:p>
                      <a:endParaRPr lang="en-US" dirty="0"/>
                    </a:p>
                  </a:txBody>
                  <a:tcPr/>
                </a:tc>
              </a:tr>
              <a:tr h="228600">
                <a:tc>
                  <a:txBody>
                    <a:bodyPr/>
                    <a:lstStyle/>
                    <a:p>
                      <a:r>
                        <a:rPr lang="en-US" sz="1600" b="1" dirty="0" smtClean="0">
                          <a:latin typeface="Calisto MT" pitchFamily="18" charset="0"/>
                        </a:rPr>
                        <a:t>DATE</a:t>
                      </a:r>
                    </a:p>
                  </a:txBody>
                  <a:tcPr anchor="ctr"/>
                </a:tc>
                <a:tc>
                  <a:txBody>
                    <a:bodyPr/>
                    <a:lstStyle/>
                    <a:p>
                      <a:endParaRPr lang="en-US" dirty="0"/>
                    </a:p>
                  </a:txBody>
                  <a:tcPr/>
                </a:tc>
              </a:tr>
              <a:tr h="396240">
                <a:tc>
                  <a:txBody>
                    <a:bodyPr/>
                    <a:lstStyle/>
                    <a:p>
                      <a:r>
                        <a:rPr lang="en-US" sz="1600" b="1" dirty="0" smtClean="0">
                          <a:latin typeface="Calisto MT" pitchFamily="18" charset="0"/>
                        </a:rPr>
                        <a:t>1 OR 3</a:t>
                      </a:r>
                      <a:r>
                        <a:rPr lang="en-US" sz="1600" b="1" baseline="0" dirty="0" smtClean="0">
                          <a:latin typeface="Calisto MT" pitchFamily="18" charset="0"/>
                        </a:rPr>
                        <a:t> S</a:t>
                      </a:r>
                      <a:r>
                        <a:rPr lang="en-US" sz="1600" b="1" dirty="0" smtClean="0">
                          <a:latin typeface="Calisto MT" pitchFamily="18" charset="0"/>
                        </a:rPr>
                        <a:t>ESSION FORMAT?</a:t>
                      </a:r>
                      <a:endParaRPr lang="en-US" sz="1600" b="1" dirty="0">
                        <a:latin typeface="Calisto MT" pitchFamily="18" charset="0"/>
                      </a:endParaRPr>
                    </a:p>
                  </a:txBody>
                  <a:tcPr anchor="ctr"/>
                </a:tc>
                <a:tc>
                  <a:txBody>
                    <a:bodyPr/>
                    <a:lstStyle/>
                    <a:p>
                      <a:endParaRPr lang="en-US" dirty="0"/>
                    </a:p>
                  </a:txBody>
                  <a:tcPr/>
                </a:tc>
              </a:tr>
              <a:tr h="1371600">
                <a:tc>
                  <a:txBody>
                    <a:bodyPr/>
                    <a:lstStyle/>
                    <a:p>
                      <a:r>
                        <a:rPr lang="en-US" sz="1600" b="1" dirty="0" smtClean="0">
                          <a:latin typeface="Calisto MT" pitchFamily="18" charset="0"/>
                        </a:rPr>
                        <a:t>For</a:t>
                      </a:r>
                      <a:r>
                        <a:rPr lang="en-US" sz="1600" b="1" baseline="0" dirty="0" smtClean="0">
                          <a:latin typeface="Calisto MT" pitchFamily="18" charset="0"/>
                        </a:rPr>
                        <a:t> Facilitators: Please recap the fruits of your conversation and share anything else you would like with the Task Force (use extra pages as needed).</a:t>
                      </a:r>
                      <a:endParaRPr lang="en-US" sz="1600" b="1" dirty="0">
                        <a:latin typeface="Calisto MT" pitchFamily="18" charset="0"/>
                      </a:endParaRPr>
                    </a:p>
                  </a:txBody>
                  <a:tcPr anchor="ctr"/>
                </a:tc>
                <a:tc>
                  <a:txBody>
                    <a:bodyPr/>
                    <a:lstStyle/>
                    <a:p>
                      <a:endParaRPr lang="en-US" dirty="0"/>
                    </a:p>
                  </a:txBody>
                  <a:tcPr/>
                </a:tc>
              </a:tr>
            </a:tbl>
          </a:graphicData>
        </a:graphic>
      </p:graphicFrame>
    </p:spTree>
    <p:extLst>
      <p:ext uri="{BB962C8B-B14F-4D97-AF65-F5344CB8AC3E}">
        <p14:creationId xmlns:p14="http://schemas.microsoft.com/office/powerpoint/2010/main" val="37417418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6527</TotalTime>
  <Words>1504</Words>
  <Application>Microsoft Office PowerPoint</Application>
  <PresentationFormat>On-screen Show (4:3)</PresentationFormat>
  <Paragraphs>212</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Contents of Marriage Task Force  “Conversation Carry-on”</vt:lpstr>
      <vt:lpstr>This “carry-on” is designed for . . .</vt:lpstr>
      <vt:lpstr>Invitation Strategy</vt:lpstr>
      <vt:lpstr>PowerPoint Presentation</vt:lpstr>
      <vt:lpstr>The Facilitator’s Role</vt:lpstr>
      <vt:lpstr>DESIGNS</vt:lpstr>
      <vt:lpstr>PowerPoint Presentation</vt:lpstr>
      <vt:lpstr>PowerPoint Presentation</vt:lpstr>
      <vt:lpstr>PowerPoint Presentation</vt:lpstr>
      <vt:lpstr>PowerPoint Presentation</vt:lpstr>
      <vt:lpstr>HISTORY OF MARRIAGE</vt:lpstr>
      <vt:lpstr>CHANGING NORMS AND TRENDS</vt:lpstr>
      <vt:lpstr>BIBLICAL AND THEOLOGICAL THEMES</vt:lpstr>
      <vt:lpstr>THANK YOU!</vt:lpstr>
      <vt:lpstr> Meeting Documentation  Please submit the documentation page from your conversation event via email to: taskforceonmarriage@gmail.com or mail to:  The Rev. Brian Taylor, Marriage Task Force Chair 1401 Los Arboles N. W.  Albuquerque, NM  87107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June</dc:creator>
  <cp:lastModifiedBy>Twila Rios</cp:lastModifiedBy>
  <cp:revision>126</cp:revision>
  <dcterms:created xsi:type="dcterms:W3CDTF">2013-08-18T16:39:48Z</dcterms:created>
  <dcterms:modified xsi:type="dcterms:W3CDTF">2014-06-10T15:12:32Z</dcterms:modified>
</cp:coreProperties>
</file>